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4" r:id="rId8"/>
    <p:sldId id="265" r:id="rId9"/>
    <p:sldId id="266" r:id="rId10"/>
    <p:sldId id="267" r:id="rId11"/>
    <p:sldId id="26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946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D10BC8-789A-49BB-8F4C-ABF41948C1F8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9C0D27-DBC8-4FF2-8461-D71D58E797E3}">
      <dgm:prSet phldrT="[Text]"/>
      <dgm:spPr/>
      <dgm:t>
        <a:bodyPr/>
        <a:lstStyle/>
        <a:p>
          <a:r>
            <a:rPr lang="en-US" dirty="0" smtClean="0"/>
            <a:t>Underwriting</a:t>
          </a:r>
          <a:endParaRPr lang="en-US" dirty="0"/>
        </a:p>
      </dgm:t>
    </dgm:pt>
    <dgm:pt modelId="{D6AEDD7C-99C9-445E-924E-166F41400BF0}" type="parTrans" cxnId="{CAFF1724-EE05-4310-9F4F-D6393A44081F}">
      <dgm:prSet/>
      <dgm:spPr/>
      <dgm:t>
        <a:bodyPr/>
        <a:lstStyle/>
        <a:p>
          <a:endParaRPr lang="en-US"/>
        </a:p>
      </dgm:t>
    </dgm:pt>
    <dgm:pt modelId="{8C346C7A-41FA-4F4C-8CE5-33C18857A8FA}" type="sibTrans" cxnId="{CAFF1724-EE05-4310-9F4F-D6393A44081F}">
      <dgm:prSet/>
      <dgm:spPr/>
      <dgm:t>
        <a:bodyPr/>
        <a:lstStyle/>
        <a:p>
          <a:endParaRPr lang="en-US"/>
        </a:p>
      </dgm:t>
    </dgm:pt>
    <dgm:pt modelId="{C407C6DE-82A0-41E3-A259-E243F4450CF9}">
      <dgm:prSet phldrT="[Text]"/>
      <dgm:spPr/>
      <dgm:t>
        <a:bodyPr/>
        <a:lstStyle/>
        <a:p>
          <a:r>
            <a:rPr lang="en-US" dirty="0" smtClean="0"/>
            <a:t>Claim Adjudication</a:t>
          </a:r>
          <a:endParaRPr lang="en-US" dirty="0"/>
        </a:p>
      </dgm:t>
    </dgm:pt>
    <dgm:pt modelId="{8BF41A63-8B9C-4ADD-9249-BD42C055B288}" type="parTrans" cxnId="{25CCF178-F6EA-42C2-A48B-1A2345EDBEB3}">
      <dgm:prSet/>
      <dgm:spPr/>
      <dgm:t>
        <a:bodyPr/>
        <a:lstStyle/>
        <a:p>
          <a:endParaRPr lang="en-US"/>
        </a:p>
      </dgm:t>
    </dgm:pt>
    <dgm:pt modelId="{EBC86F2C-4B9D-4CE9-BE4C-AE307FBEB388}" type="sibTrans" cxnId="{25CCF178-F6EA-42C2-A48B-1A2345EDBEB3}">
      <dgm:prSet/>
      <dgm:spPr/>
      <dgm:t>
        <a:bodyPr/>
        <a:lstStyle/>
        <a:p>
          <a:endParaRPr lang="en-US"/>
        </a:p>
      </dgm:t>
    </dgm:pt>
    <dgm:pt modelId="{67DA1C52-322C-4104-B541-BC0ADF7FF13C}">
      <dgm:prSet phldrT="[Text]"/>
      <dgm:spPr/>
      <dgm:t>
        <a:bodyPr/>
        <a:lstStyle/>
        <a:p>
          <a:r>
            <a:rPr lang="en-US" dirty="0" smtClean="0"/>
            <a:t>Premium Collections</a:t>
          </a:r>
          <a:endParaRPr lang="en-US" dirty="0"/>
        </a:p>
      </dgm:t>
    </dgm:pt>
    <dgm:pt modelId="{9DAECF8E-8598-449D-BCB4-A06C6BD567CC}" type="parTrans" cxnId="{A61B6E75-B19D-48EE-B29E-1292C18EE7A4}">
      <dgm:prSet/>
      <dgm:spPr/>
      <dgm:t>
        <a:bodyPr/>
        <a:lstStyle/>
        <a:p>
          <a:endParaRPr lang="en-US"/>
        </a:p>
      </dgm:t>
    </dgm:pt>
    <dgm:pt modelId="{3EF2A6B9-BE8E-4FC8-82AF-70F4B54B1989}" type="sibTrans" cxnId="{A61B6E75-B19D-48EE-B29E-1292C18EE7A4}">
      <dgm:prSet/>
      <dgm:spPr/>
      <dgm:t>
        <a:bodyPr/>
        <a:lstStyle/>
        <a:p>
          <a:endParaRPr lang="en-US"/>
        </a:p>
      </dgm:t>
    </dgm:pt>
    <dgm:pt modelId="{CE333A8D-7CFC-4FDC-B722-814595E86A8B}">
      <dgm:prSet/>
      <dgm:spPr/>
      <dgm:t>
        <a:bodyPr/>
        <a:lstStyle/>
        <a:p>
          <a:r>
            <a:rPr lang="en-US" dirty="0" smtClean="0"/>
            <a:t>Policy Issuance</a:t>
          </a:r>
          <a:endParaRPr lang="en-US" dirty="0"/>
        </a:p>
      </dgm:t>
    </dgm:pt>
    <dgm:pt modelId="{D41901FC-F133-496F-BD7D-C5A128320788}" type="parTrans" cxnId="{38B62E5A-7285-4923-A0DD-543F0F9410FA}">
      <dgm:prSet/>
      <dgm:spPr/>
      <dgm:t>
        <a:bodyPr/>
        <a:lstStyle/>
        <a:p>
          <a:endParaRPr lang="en-US"/>
        </a:p>
      </dgm:t>
    </dgm:pt>
    <dgm:pt modelId="{CB128354-0EC7-4389-9B05-F19B329ECEE0}" type="sibTrans" cxnId="{38B62E5A-7285-4923-A0DD-543F0F9410FA}">
      <dgm:prSet/>
      <dgm:spPr/>
      <dgm:t>
        <a:bodyPr/>
        <a:lstStyle/>
        <a:p>
          <a:endParaRPr lang="en-US"/>
        </a:p>
      </dgm:t>
    </dgm:pt>
    <dgm:pt modelId="{6FC4F07B-2385-4110-8E71-9EB75EF07FB6}">
      <dgm:prSet/>
      <dgm:spPr/>
      <dgm:t>
        <a:bodyPr/>
        <a:lstStyle/>
        <a:p>
          <a:r>
            <a:rPr lang="en-US" dirty="0" smtClean="0"/>
            <a:t>Reinsurance Placement</a:t>
          </a:r>
          <a:endParaRPr lang="en-US" dirty="0"/>
        </a:p>
      </dgm:t>
    </dgm:pt>
    <dgm:pt modelId="{0A142432-F6E2-489E-A2FB-BB741CEAEBD2}" type="parTrans" cxnId="{CBEA1B6F-F9E9-4768-A20B-39F68C3C9B20}">
      <dgm:prSet/>
      <dgm:spPr/>
      <dgm:t>
        <a:bodyPr/>
        <a:lstStyle/>
        <a:p>
          <a:endParaRPr lang="en-US"/>
        </a:p>
      </dgm:t>
    </dgm:pt>
    <dgm:pt modelId="{BD146936-5206-4196-A808-B0D2716B2672}" type="sibTrans" cxnId="{CBEA1B6F-F9E9-4768-A20B-39F68C3C9B20}">
      <dgm:prSet/>
      <dgm:spPr/>
      <dgm:t>
        <a:bodyPr/>
        <a:lstStyle/>
        <a:p>
          <a:endParaRPr lang="en-US"/>
        </a:p>
      </dgm:t>
    </dgm:pt>
    <dgm:pt modelId="{29990CC1-DE46-4389-842A-AA8EFA82A75E}">
      <dgm:prSet phldrT="[Text]"/>
      <dgm:spPr/>
      <dgm:t>
        <a:bodyPr/>
        <a:lstStyle/>
        <a:p>
          <a:r>
            <a:rPr lang="en-US" dirty="0" smtClean="0"/>
            <a:t>Commission Payments</a:t>
          </a:r>
          <a:endParaRPr lang="en-US" dirty="0"/>
        </a:p>
      </dgm:t>
    </dgm:pt>
    <dgm:pt modelId="{791BAE06-E81C-443D-AC40-91F392459139}" type="parTrans" cxnId="{2ED091B4-319A-468B-901D-0FAEB624CB97}">
      <dgm:prSet/>
      <dgm:spPr/>
      <dgm:t>
        <a:bodyPr/>
        <a:lstStyle/>
        <a:p>
          <a:endParaRPr lang="en-US"/>
        </a:p>
      </dgm:t>
    </dgm:pt>
    <dgm:pt modelId="{F548E9F5-77C1-4E40-A1A8-5DAE02A55399}" type="sibTrans" cxnId="{2ED091B4-319A-468B-901D-0FAEB624CB97}">
      <dgm:prSet/>
      <dgm:spPr/>
      <dgm:t>
        <a:bodyPr/>
        <a:lstStyle/>
        <a:p>
          <a:endParaRPr lang="en-US"/>
        </a:p>
      </dgm:t>
    </dgm:pt>
    <dgm:pt modelId="{499B0A5A-EE6E-4BBC-8EB4-0620BD73C70E}" type="pres">
      <dgm:prSet presAssocID="{AED10BC8-789A-49BB-8F4C-ABF41948C1F8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00E427EF-C503-4AF2-BC57-7C0839D25AB9}" type="pres">
      <dgm:prSet presAssocID="{AED10BC8-789A-49BB-8F4C-ABF41948C1F8}" presName="pyramid" presStyleLbl="node1" presStyleIdx="0" presStyleCnt="1" custScaleX="152703" custScaleY="30000" custLinFactNeighborX="3285" custLinFactNeighborY="-35000"/>
      <dgm:spPr/>
    </dgm:pt>
    <dgm:pt modelId="{D36DEEE9-589C-4BE7-8A46-26441BEBA5A6}" type="pres">
      <dgm:prSet presAssocID="{AED10BC8-789A-49BB-8F4C-ABF41948C1F8}" presName="theList" presStyleCnt="0"/>
      <dgm:spPr/>
    </dgm:pt>
    <dgm:pt modelId="{EE511F9E-5A97-42B8-A5FB-E3ADCC8BBE3A}" type="pres">
      <dgm:prSet presAssocID="{E69C0D27-DBC8-4FF2-8461-D71D58E797E3}" presName="aNode" presStyleLbl="fgAcc1" presStyleIdx="0" presStyleCnt="6" custScaleX="124740" custScaleY="339926" custLinFactX="-15215" custLinFactY="530123" custLinFactNeighborX="-100000" custLinFactNeighborY="6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90BD1E-18FD-4E71-827F-AEA383684612}" type="pres">
      <dgm:prSet presAssocID="{E69C0D27-DBC8-4FF2-8461-D71D58E797E3}" presName="aSpace" presStyleCnt="0"/>
      <dgm:spPr/>
    </dgm:pt>
    <dgm:pt modelId="{4E11D6A1-3387-4A25-8446-C921A53F1386}" type="pres">
      <dgm:prSet presAssocID="{CE333A8D-7CFC-4FDC-B722-814595E86A8B}" presName="aNode" presStyleLbl="fgAcc1" presStyleIdx="1" presStyleCnt="6" custScaleX="124740" custScaleY="339926" custLinFactX="-13163" custLinFactY="594096" custLinFactNeighborX="-100000" custLinFactNeighborY="6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AED2D1-D5DD-496E-B4D3-6A657154F03A}" type="pres">
      <dgm:prSet presAssocID="{CE333A8D-7CFC-4FDC-B722-814595E86A8B}" presName="aSpace" presStyleCnt="0"/>
      <dgm:spPr/>
    </dgm:pt>
    <dgm:pt modelId="{F2F70052-5A16-4DAF-8586-E95108AA93D0}" type="pres">
      <dgm:prSet presAssocID="{6FC4F07B-2385-4110-8E71-9EB75EF07FB6}" presName="aNode" presStyleLbl="fgAcc1" presStyleIdx="2" presStyleCnt="6" custScaleX="124740" custScaleY="339926" custLinFactX="-13163" custLinFactY="658250" custLinFactNeighborX="-100000" custLinFactNeighborY="7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B2A11E-DBE3-4597-8004-A641A04DD7D3}" type="pres">
      <dgm:prSet presAssocID="{6FC4F07B-2385-4110-8E71-9EB75EF07FB6}" presName="aSpace" presStyleCnt="0"/>
      <dgm:spPr/>
    </dgm:pt>
    <dgm:pt modelId="{05CF3ADB-8539-4D86-8C79-DED106621AF9}" type="pres">
      <dgm:prSet presAssocID="{C407C6DE-82A0-41E3-A259-E243F4450CF9}" presName="aNode" presStyleLbl="fgAcc1" presStyleIdx="3" presStyleCnt="6" custScaleX="124740" custScaleY="339926" custLinFactY="-402336" custLinFactNeighborX="15735" custLinFactNeighborY="-5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5C158D-8EFB-4598-9090-C0742067C77D}" type="pres">
      <dgm:prSet presAssocID="{C407C6DE-82A0-41E3-A259-E243F4450CF9}" presName="aSpace" presStyleCnt="0"/>
      <dgm:spPr/>
    </dgm:pt>
    <dgm:pt modelId="{CEC1A21C-4A8B-46D4-8FCC-7416088C28E6}" type="pres">
      <dgm:prSet presAssocID="{67DA1C52-322C-4104-B541-BC0ADF7FF13C}" presName="aNode" presStyleLbl="fgAcc1" presStyleIdx="4" presStyleCnt="6" custScaleX="124740" custScaleY="339926" custLinFactY="-338182" custLinFactNeighborX="15735" custLinFactNeighborY="-4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81820E-A6B5-4816-9511-B6B8C8EEB79F}" type="pres">
      <dgm:prSet presAssocID="{67DA1C52-322C-4104-B541-BC0ADF7FF13C}" presName="aSpace" presStyleCnt="0"/>
      <dgm:spPr/>
    </dgm:pt>
    <dgm:pt modelId="{ECD4E3E8-DE5D-4F01-8479-33E0B9A70049}" type="pres">
      <dgm:prSet presAssocID="{29990CC1-DE46-4389-842A-AA8EFA82A75E}" presName="aNode" presStyleLbl="fgAcc1" presStyleIdx="5" presStyleCnt="6" custScaleX="124740" custScaleY="339926" custLinFactY="-274028" custLinFactNeighborX="15735" custLinFactNeighborY="-3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F7F8EB-3356-4D81-ABC7-F4F36E1D49B9}" type="pres">
      <dgm:prSet presAssocID="{29990CC1-DE46-4389-842A-AA8EFA82A75E}" presName="aSpace" presStyleCnt="0"/>
      <dgm:spPr/>
    </dgm:pt>
  </dgm:ptLst>
  <dgm:cxnLst>
    <dgm:cxn modelId="{2ED091B4-319A-468B-901D-0FAEB624CB97}" srcId="{AED10BC8-789A-49BB-8F4C-ABF41948C1F8}" destId="{29990CC1-DE46-4389-842A-AA8EFA82A75E}" srcOrd="5" destOrd="0" parTransId="{791BAE06-E81C-443D-AC40-91F392459139}" sibTransId="{F548E9F5-77C1-4E40-A1A8-5DAE02A55399}"/>
    <dgm:cxn modelId="{A61B6E75-B19D-48EE-B29E-1292C18EE7A4}" srcId="{AED10BC8-789A-49BB-8F4C-ABF41948C1F8}" destId="{67DA1C52-322C-4104-B541-BC0ADF7FF13C}" srcOrd="4" destOrd="0" parTransId="{9DAECF8E-8598-449D-BCB4-A06C6BD567CC}" sibTransId="{3EF2A6B9-BE8E-4FC8-82AF-70F4B54B1989}"/>
    <dgm:cxn modelId="{F0930AC9-327D-4B04-BEF3-36EC31EEA746}" type="presOf" srcId="{E69C0D27-DBC8-4FF2-8461-D71D58E797E3}" destId="{EE511F9E-5A97-42B8-A5FB-E3ADCC8BBE3A}" srcOrd="0" destOrd="0" presId="urn:microsoft.com/office/officeart/2005/8/layout/pyramid2"/>
    <dgm:cxn modelId="{BCF8CA1A-3309-45BF-8F44-E6B95185DC0F}" type="presOf" srcId="{AED10BC8-789A-49BB-8F4C-ABF41948C1F8}" destId="{499B0A5A-EE6E-4BBC-8EB4-0620BD73C70E}" srcOrd="0" destOrd="0" presId="urn:microsoft.com/office/officeart/2005/8/layout/pyramid2"/>
    <dgm:cxn modelId="{209D8D8A-4A56-44D5-BFDD-D7AC8D09F9B8}" type="presOf" srcId="{29990CC1-DE46-4389-842A-AA8EFA82A75E}" destId="{ECD4E3E8-DE5D-4F01-8479-33E0B9A70049}" srcOrd="0" destOrd="0" presId="urn:microsoft.com/office/officeart/2005/8/layout/pyramid2"/>
    <dgm:cxn modelId="{CBEA1B6F-F9E9-4768-A20B-39F68C3C9B20}" srcId="{AED10BC8-789A-49BB-8F4C-ABF41948C1F8}" destId="{6FC4F07B-2385-4110-8E71-9EB75EF07FB6}" srcOrd="2" destOrd="0" parTransId="{0A142432-F6E2-489E-A2FB-BB741CEAEBD2}" sibTransId="{BD146936-5206-4196-A808-B0D2716B2672}"/>
    <dgm:cxn modelId="{38B62E5A-7285-4923-A0DD-543F0F9410FA}" srcId="{AED10BC8-789A-49BB-8F4C-ABF41948C1F8}" destId="{CE333A8D-7CFC-4FDC-B722-814595E86A8B}" srcOrd="1" destOrd="0" parTransId="{D41901FC-F133-496F-BD7D-C5A128320788}" sibTransId="{CB128354-0EC7-4389-9B05-F19B329ECEE0}"/>
    <dgm:cxn modelId="{F549BB04-806C-4874-899B-6AE0E1C9CAB4}" type="presOf" srcId="{CE333A8D-7CFC-4FDC-B722-814595E86A8B}" destId="{4E11D6A1-3387-4A25-8446-C921A53F1386}" srcOrd="0" destOrd="0" presId="urn:microsoft.com/office/officeart/2005/8/layout/pyramid2"/>
    <dgm:cxn modelId="{25CCF178-F6EA-42C2-A48B-1A2345EDBEB3}" srcId="{AED10BC8-789A-49BB-8F4C-ABF41948C1F8}" destId="{C407C6DE-82A0-41E3-A259-E243F4450CF9}" srcOrd="3" destOrd="0" parTransId="{8BF41A63-8B9C-4ADD-9249-BD42C055B288}" sibTransId="{EBC86F2C-4B9D-4CE9-BE4C-AE307FBEB388}"/>
    <dgm:cxn modelId="{687E12BA-139E-4EC6-8A1D-99D10F5C6FBA}" type="presOf" srcId="{67DA1C52-322C-4104-B541-BC0ADF7FF13C}" destId="{CEC1A21C-4A8B-46D4-8FCC-7416088C28E6}" srcOrd="0" destOrd="0" presId="urn:microsoft.com/office/officeart/2005/8/layout/pyramid2"/>
    <dgm:cxn modelId="{D0FAC743-5F02-4404-A905-A56736F7C572}" type="presOf" srcId="{6FC4F07B-2385-4110-8E71-9EB75EF07FB6}" destId="{F2F70052-5A16-4DAF-8586-E95108AA93D0}" srcOrd="0" destOrd="0" presId="urn:microsoft.com/office/officeart/2005/8/layout/pyramid2"/>
    <dgm:cxn modelId="{0714E681-B67E-41D3-937B-21F9624F12CC}" type="presOf" srcId="{C407C6DE-82A0-41E3-A259-E243F4450CF9}" destId="{05CF3ADB-8539-4D86-8C79-DED106621AF9}" srcOrd="0" destOrd="0" presId="urn:microsoft.com/office/officeart/2005/8/layout/pyramid2"/>
    <dgm:cxn modelId="{CAFF1724-EE05-4310-9F4F-D6393A44081F}" srcId="{AED10BC8-789A-49BB-8F4C-ABF41948C1F8}" destId="{E69C0D27-DBC8-4FF2-8461-D71D58E797E3}" srcOrd="0" destOrd="0" parTransId="{D6AEDD7C-99C9-445E-924E-166F41400BF0}" sibTransId="{8C346C7A-41FA-4F4C-8CE5-33C18857A8FA}"/>
    <dgm:cxn modelId="{D976FD07-BADA-4BEA-BF7D-C79F97441860}" type="presParOf" srcId="{499B0A5A-EE6E-4BBC-8EB4-0620BD73C70E}" destId="{00E427EF-C503-4AF2-BC57-7C0839D25AB9}" srcOrd="0" destOrd="0" presId="urn:microsoft.com/office/officeart/2005/8/layout/pyramid2"/>
    <dgm:cxn modelId="{DD2B9657-6AF0-4495-95EA-1700486EA07F}" type="presParOf" srcId="{499B0A5A-EE6E-4BBC-8EB4-0620BD73C70E}" destId="{D36DEEE9-589C-4BE7-8A46-26441BEBA5A6}" srcOrd="1" destOrd="0" presId="urn:microsoft.com/office/officeart/2005/8/layout/pyramid2"/>
    <dgm:cxn modelId="{762FA78E-B189-4071-96FD-302636E01846}" type="presParOf" srcId="{D36DEEE9-589C-4BE7-8A46-26441BEBA5A6}" destId="{EE511F9E-5A97-42B8-A5FB-E3ADCC8BBE3A}" srcOrd="0" destOrd="0" presId="urn:microsoft.com/office/officeart/2005/8/layout/pyramid2"/>
    <dgm:cxn modelId="{2613E363-13CE-4BCC-AB75-F7AE4934FA4B}" type="presParOf" srcId="{D36DEEE9-589C-4BE7-8A46-26441BEBA5A6}" destId="{D690BD1E-18FD-4E71-827F-AEA383684612}" srcOrd="1" destOrd="0" presId="urn:microsoft.com/office/officeart/2005/8/layout/pyramid2"/>
    <dgm:cxn modelId="{5AD03218-40DE-4901-AF27-9F58C2527147}" type="presParOf" srcId="{D36DEEE9-589C-4BE7-8A46-26441BEBA5A6}" destId="{4E11D6A1-3387-4A25-8446-C921A53F1386}" srcOrd="2" destOrd="0" presId="urn:microsoft.com/office/officeart/2005/8/layout/pyramid2"/>
    <dgm:cxn modelId="{3A8B121F-7D50-4F92-A261-54AD099F0263}" type="presParOf" srcId="{D36DEEE9-589C-4BE7-8A46-26441BEBA5A6}" destId="{3AAED2D1-D5DD-496E-B4D3-6A657154F03A}" srcOrd="3" destOrd="0" presId="urn:microsoft.com/office/officeart/2005/8/layout/pyramid2"/>
    <dgm:cxn modelId="{F7111FF3-1985-455B-8DC7-6757B0087EC6}" type="presParOf" srcId="{D36DEEE9-589C-4BE7-8A46-26441BEBA5A6}" destId="{F2F70052-5A16-4DAF-8586-E95108AA93D0}" srcOrd="4" destOrd="0" presId="urn:microsoft.com/office/officeart/2005/8/layout/pyramid2"/>
    <dgm:cxn modelId="{0B84C8D1-A6C5-4CFA-9402-3888A952C5CE}" type="presParOf" srcId="{D36DEEE9-589C-4BE7-8A46-26441BEBA5A6}" destId="{4AB2A11E-DBE3-4597-8004-A641A04DD7D3}" srcOrd="5" destOrd="0" presId="urn:microsoft.com/office/officeart/2005/8/layout/pyramid2"/>
    <dgm:cxn modelId="{75ECB261-371E-4100-AA2B-45851FF7A9E8}" type="presParOf" srcId="{D36DEEE9-589C-4BE7-8A46-26441BEBA5A6}" destId="{05CF3ADB-8539-4D86-8C79-DED106621AF9}" srcOrd="6" destOrd="0" presId="urn:microsoft.com/office/officeart/2005/8/layout/pyramid2"/>
    <dgm:cxn modelId="{75282DB6-E702-4684-A28A-35A18BAAA8DE}" type="presParOf" srcId="{D36DEEE9-589C-4BE7-8A46-26441BEBA5A6}" destId="{235C158D-8EFB-4598-9090-C0742067C77D}" srcOrd="7" destOrd="0" presId="urn:microsoft.com/office/officeart/2005/8/layout/pyramid2"/>
    <dgm:cxn modelId="{8BCDAA98-435B-4FB1-9FDE-EC0469B94B12}" type="presParOf" srcId="{D36DEEE9-589C-4BE7-8A46-26441BEBA5A6}" destId="{CEC1A21C-4A8B-46D4-8FCC-7416088C28E6}" srcOrd="8" destOrd="0" presId="urn:microsoft.com/office/officeart/2005/8/layout/pyramid2"/>
    <dgm:cxn modelId="{D389731A-0EFE-42FF-B8B0-E1E3A9070372}" type="presParOf" srcId="{D36DEEE9-589C-4BE7-8A46-26441BEBA5A6}" destId="{8181820E-A6B5-4816-9511-B6B8C8EEB79F}" srcOrd="9" destOrd="0" presId="urn:microsoft.com/office/officeart/2005/8/layout/pyramid2"/>
    <dgm:cxn modelId="{EC92AECC-378B-43CB-B2F4-0621203212EF}" type="presParOf" srcId="{D36DEEE9-589C-4BE7-8A46-26441BEBA5A6}" destId="{ECD4E3E8-DE5D-4F01-8479-33E0B9A70049}" srcOrd="10" destOrd="0" presId="urn:microsoft.com/office/officeart/2005/8/layout/pyramid2"/>
    <dgm:cxn modelId="{2CC5968E-DE06-4313-9694-D0ACE13A290A}" type="presParOf" srcId="{D36DEEE9-589C-4BE7-8A46-26441BEBA5A6}" destId="{62F7F8EB-3356-4D81-ABC7-F4F36E1D49B9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3B0DBE-AE2E-44F0-B04B-54920CCBB20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9F74684-1CCD-41F3-B8D6-2E39E24BD45C}">
      <dgm:prSet phldrT="[Text]"/>
      <dgm:spPr/>
      <dgm:t>
        <a:bodyPr/>
        <a:lstStyle/>
        <a:p>
          <a:r>
            <a:rPr lang="en-US" dirty="0" smtClean="0"/>
            <a:t>Occupational Accident</a:t>
          </a:r>
          <a:endParaRPr lang="en-US" dirty="0"/>
        </a:p>
      </dgm:t>
    </dgm:pt>
    <dgm:pt modelId="{226622B6-08EC-468B-8D76-1246EBDB27C0}" type="parTrans" cxnId="{90F7653D-04DD-46F6-9A03-6ABAE6C9AA35}">
      <dgm:prSet/>
      <dgm:spPr/>
      <dgm:t>
        <a:bodyPr/>
        <a:lstStyle/>
        <a:p>
          <a:endParaRPr lang="en-US"/>
        </a:p>
      </dgm:t>
    </dgm:pt>
    <dgm:pt modelId="{437ACADC-930B-49E7-A5E4-CC90FF47D41A}" type="sibTrans" cxnId="{90F7653D-04DD-46F6-9A03-6ABAE6C9AA35}">
      <dgm:prSet/>
      <dgm:spPr/>
      <dgm:t>
        <a:bodyPr/>
        <a:lstStyle/>
        <a:p>
          <a:endParaRPr lang="en-US"/>
        </a:p>
      </dgm:t>
    </dgm:pt>
    <dgm:pt modelId="{BB834AF5-81EC-4997-B525-F7B2F438EC97}">
      <dgm:prSet phldrT="[Text]"/>
      <dgm:spPr/>
      <dgm:t>
        <a:bodyPr/>
        <a:lstStyle/>
        <a:p>
          <a:r>
            <a:rPr lang="en-US" dirty="0" smtClean="0"/>
            <a:t>Third Party Administrator</a:t>
          </a:r>
          <a:endParaRPr lang="en-US" dirty="0"/>
        </a:p>
      </dgm:t>
    </dgm:pt>
    <dgm:pt modelId="{91D1FF7A-CA9A-4D06-A772-C16BB421DF6B}" type="parTrans" cxnId="{A00A2E5F-2257-4315-AB3F-A643D6F81103}">
      <dgm:prSet/>
      <dgm:spPr/>
      <dgm:t>
        <a:bodyPr/>
        <a:lstStyle/>
        <a:p>
          <a:endParaRPr lang="en-US"/>
        </a:p>
      </dgm:t>
    </dgm:pt>
    <dgm:pt modelId="{A7915820-A3EF-46DD-AE83-C6F31D38B371}" type="sibTrans" cxnId="{A00A2E5F-2257-4315-AB3F-A643D6F81103}">
      <dgm:prSet/>
      <dgm:spPr/>
      <dgm:t>
        <a:bodyPr/>
        <a:lstStyle/>
        <a:p>
          <a:endParaRPr lang="en-US"/>
        </a:p>
      </dgm:t>
    </dgm:pt>
    <dgm:pt modelId="{4C05FE15-B63A-47B6-97FC-3C16292F4AC0}">
      <dgm:prSet phldrT="[Text]"/>
      <dgm:spPr/>
      <dgm:t>
        <a:bodyPr/>
        <a:lstStyle/>
        <a:p>
          <a:r>
            <a:rPr lang="en-US" dirty="0" smtClean="0"/>
            <a:t>Supplemental Medical</a:t>
          </a:r>
          <a:endParaRPr lang="en-US" dirty="0"/>
        </a:p>
      </dgm:t>
    </dgm:pt>
    <dgm:pt modelId="{C9F4DCA7-60EE-41B1-A47F-40D9C1823365}" type="parTrans" cxnId="{80135D05-C938-494F-B965-AC96BB9F7CC8}">
      <dgm:prSet/>
      <dgm:spPr/>
      <dgm:t>
        <a:bodyPr/>
        <a:lstStyle/>
        <a:p>
          <a:endParaRPr lang="en-US"/>
        </a:p>
      </dgm:t>
    </dgm:pt>
    <dgm:pt modelId="{07AE2D91-787E-43F6-8002-38DA810BB04A}" type="sibTrans" cxnId="{80135D05-C938-494F-B965-AC96BB9F7CC8}">
      <dgm:prSet/>
      <dgm:spPr/>
      <dgm:t>
        <a:bodyPr/>
        <a:lstStyle/>
        <a:p>
          <a:endParaRPr lang="en-US"/>
        </a:p>
      </dgm:t>
    </dgm:pt>
    <dgm:pt modelId="{56EF9A49-78BA-4783-8E08-56E845119A08}">
      <dgm:prSet/>
      <dgm:spPr/>
      <dgm:t>
        <a:bodyPr/>
        <a:lstStyle/>
        <a:p>
          <a:r>
            <a:rPr lang="en-US" dirty="0" smtClean="0"/>
            <a:t>Intercollegiate Sports Insurance</a:t>
          </a:r>
          <a:endParaRPr lang="en-US" dirty="0"/>
        </a:p>
      </dgm:t>
    </dgm:pt>
    <dgm:pt modelId="{89B9C899-2357-454B-9040-88DD844960C9}" type="parTrans" cxnId="{96441D9C-C1D1-4251-B372-9CDFAC7FFC96}">
      <dgm:prSet/>
      <dgm:spPr/>
      <dgm:t>
        <a:bodyPr/>
        <a:lstStyle/>
        <a:p>
          <a:endParaRPr lang="en-US"/>
        </a:p>
      </dgm:t>
    </dgm:pt>
    <dgm:pt modelId="{87EA6ABD-5ED0-40DE-BA02-C13E2A422C22}" type="sibTrans" cxnId="{96441D9C-C1D1-4251-B372-9CDFAC7FFC96}">
      <dgm:prSet/>
      <dgm:spPr/>
      <dgm:t>
        <a:bodyPr/>
        <a:lstStyle/>
        <a:p>
          <a:endParaRPr lang="en-US"/>
        </a:p>
      </dgm:t>
    </dgm:pt>
    <dgm:pt modelId="{8ADF60CB-AAB5-42DC-9524-6E7184FCC3C0}">
      <dgm:prSet/>
      <dgm:spPr/>
      <dgm:t>
        <a:bodyPr/>
        <a:lstStyle/>
        <a:p>
          <a:r>
            <a:rPr lang="en-US" dirty="0" smtClean="0"/>
            <a:t>All Lines Accident Programs</a:t>
          </a:r>
          <a:endParaRPr lang="en-US" dirty="0"/>
        </a:p>
      </dgm:t>
    </dgm:pt>
    <dgm:pt modelId="{EB529466-C303-4F48-B3A5-5084E2219628}" type="parTrans" cxnId="{C35096EF-C906-4403-95F2-EB2DCE5FB2FF}">
      <dgm:prSet/>
      <dgm:spPr/>
      <dgm:t>
        <a:bodyPr/>
        <a:lstStyle/>
        <a:p>
          <a:endParaRPr lang="en-US"/>
        </a:p>
      </dgm:t>
    </dgm:pt>
    <dgm:pt modelId="{8D4C0790-0B62-44E5-912D-57B4200BF3DC}" type="sibTrans" cxnId="{C35096EF-C906-4403-95F2-EB2DCE5FB2FF}">
      <dgm:prSet/>
      <dgm:spPr/>
      <dgm:t>
        <a:bodyPr/>
        <a:lstStyle/>
        <a:p>
          <a:endParaRPr lang="en-US"/>
        </a:p>
      </dgm:t>
    </dgm:pt>
    <dgm:pt modelId="{82C4E7C6-5438-4D58-B0AC-A272F72D6F50}" type="pres">
      <dgm:prSet presAssocID="{8A3B0DBE-AE2E-44F0-B04B-54920CCBB20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3C56962E-B15A-48C3-81EA-8F3569C5CE09}" type="pres">
      <dgm:prSet presAssocID="{8A3B0DBE-AE2E-44F0-B04B-54920CCBB203}" presName="Name1" presStyleCnt="0"/>
      <dgm:spPr/>
    </dgm:pt>
    <dgm:pt modelId="{0ADA79CF-7285-4C83-ADB0-2C597F3AF9A4}" type="pres">
      <dgm:prSet presAssocID="{8A3B0DBE-AE2E-44F0-B04B-54920CCBB203}" presName="cycle" presStyleCnt="0"/>
      <dgm:spPr/>
    </dgm:pt>
    <dgm:pt modelId="{E5FDCB40-76F8-4399-9130-1B5366D77B98}" type="pres">
      <dgm:prSet presAssocID="{8A3B0DBE-AE2E-44F0-B04B-54920CCBB203}" presName="srcNode" presStyleLbl="node1" presStyleIdx="0" presStyleCnt="5"/>
      <dgm:spPr/>
    </dgm:pt>
    <dgm:pt modelId="{3204FB93-30FA-4EA0-BBD5-11A76F0DF225}" type="pres">
      <dgm:prSet presAssocID="{8A3B0DBE-AE2E-44F0-B04B-54920CCBB203}" presName="conn" presStyleLbl="parChTrans1D2" presStyleIdx="0" presStyleCnt="1"/>
      <dgm:spPr/>
      <dgm:t>
        <a:bodyPr/>
        <a:lstStyle/>
        <a:p>
          <a:endParaRPr lang="en-US"/>
        </a:p>
      </dgm:t>
    </dgm:pt>
    <dgm:pt modelId="{3D9DA2CF-D005-405B-9382-7AA0E0A6FCB5}" type="pres">
      <dgm:prSet presAssocID="{8A3B0DBE-AE2E-44F0-B04B-54920CCBB203}" presName="extraNode" presStyleLbl="node1" presStyleIdx="0" presStyleCnt="5"/>
      <dgm:spPr/>
    </dgm:pt>
    <dgm:pt modelId="{0EFA96D9-CCC7-46DD-8E97-C9B61B5C90F2}" type="pres">
      <dgm:prSet presAssocID="{8A3B0DBE-AE2E-44F0-B04B-54920CCBB203}" presName="dstNode" presStyleLbl="node1" presStyleIdx="0" presStyleCnt="5"/>
      <dgm:spPr/>
    </dgm:pt>
    <dgm:pt modelId="{6DE1CD7D-71ED-4037-9277-E802AEE17484}" type="pres">
      <dgm:prSet presAssocID="{09F74684-1CCD-41F3-B8D6-2E39E24BD45C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EC81D9-48FE-458C-9AC2-BF318A431706}" type="pres">
      <dgm:prSet presAssocID="{09F74684-1CCD-41F3-B8D6-2E39E24BD45C}" presName="accent_1" presStyleCnt="0"/>
      <dgm:spPr/>
    </dgm:pt>
    <dgm:pt modelId="{CE944AD0-1234-46B9-B5D7-5000D68DE41B}" type="pres">
      <dgm:prSet presAssocID="{09F74684-1CCD-41F3-B8D6-2E39E24BD45C}" presName="accentRepeatNode" presStyleLbl="solidFgAcc1" presStyleIdx="0" presStyleCnt="5"/>
      <dgm:spPr/>
    </dgm:pt>
    <dgm:pt modelId="{BADEC403-7071-42A6-85F8-79571302AFEC}" type="pres">
      <dgm:prSet presAssocID="{BB834AF5-81EC-4997-B525-F7B2F438EC97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052086-0C35-4282-9951-0F31EE7C85F8}" type="pres">
      <dgm:prSet presAssocID="{BB834AF5-81EC-4997-B525-F7B2F438EC97}" presName="accent_2" presStyleCnt="0"/>
      <dgm:spPr/>
    </dgm:pt>
    <dgm:pt modelId="{E74A0F83-9A77-4584-9E23-B01E967FBE8A}" type="pres">
      <dgm:prSet presAssocID="{BB834AF5-81EC-4997-B525-F7B2F438EC97}" presName="accentRepeatNode" presStyleLbl="solidFgAcc1" presStyleIdx="1" presStyleCnt="5"/>
      <dgm:spPr/>
    </dgm:pt>
    <dgm:pt modelId="{47732D6B-A333-43C8-8706-3DABE9470AAB}" type="pres">
      <dgm:prSet presAssocID="{4C05FE15-B63A-47B6-97FC-3C16292F4AC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FB7C9-4BEF-473A-955A-CD5A1AECB671}" type="pres">
      <dgm:prSet presAssocID="{4C05FE15-B63A-47B6-97FC-3C16292F4AC0}" presName="accent_3" presStyleCnt="0"/>
      <dgm:spPr/>
    </dgm:pt>
    <dgm:pt modelId="{2BB053F0-AEDA-4034-8976-8E35A021ADF6}" type="pres">
      <dgm:prSet presAssocID="{4C05FE15-B63A-47B6-97FC-3C16292F4AC0}" presName="accentRepeatNode" presStyleLbl="solidFgAcc1" presStyleIdx="2" presStyleCnt="5"/>
      <dgm:spPr/>
    </dgm:pt>
    <dgm:pt modelId="{287F266D-9E62-427B-BD80-C4EDD50B44C9}" type="pres">
      <dgm:prSet presAssocID="{56EF9A49-78BA-4783-8E08-56E845119A08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BBB337-0922-4455-8ACA-42260BD09AAB}" type="pres">
      <dgm:prSet presAssocID="{56EF9A49-78BA-4783-8E08-56E845119A08}" presName="accent_4" presStyleCnt="0"/>
      <dgm:spPr/>
    </dgm:pt>
    <dgm:pt modelId="{6FC4CAF6-8990-4C5C-89A6-5C945789FBF0}" type="pres">
      <dgm:prSet presAssocID="{56EF9A49-78BA-4783-8E08-56E845119A08}" presName="accentRepeatNode" presStyleLbl="solidFgAcc1" presStyleIdx="3" presStyleCnt="5"/>
      <dgm:spPr/>
    </dgm:pt>
    <dgm:pt modelId="{5A062F7E-6657-4CE0-8C07-0601C37689D0}" type="pres">
      <dgm:prSet presAssocID="{8ADF60CB-AAB5-42DC-9524-6E7184FCC3C0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891654-0BD7-4B79-AE0C-29EED2EBC219}" type="pres">
      <dgm:prSet presAssocID="{8ADF60CB-AAB5-42DC-9524-6E7184FCC3C0}" presName="accent_5" presStyleCnt="0"/>
      <dgm:spPr/>
    </dgm:pt>
    <dgm:pt modelId="{03EEC0A3-D950-43C1-8FD2-C6057EFDE128}" type="pres">
      <dgm:prSet presAssocID="{8ADF60CB-AAB5-42DC-9524-6E7184FCC3C0}" presName="accentRepeatNode" presStyleLbl="solidFgAcc1" presStyleIdx="4" presStyleCnt="5"/>
      <dgm:spPr/>
    </dgm:pt>
  </dgm:ptLst>
  <dgm:cxnLst>
    <dgm:cxn modelId="{97229857-84C7-418D-BF57-0E87B6700442}" type="presOf" srcId="{437ACADC-930B-49E7-A5E4-CC90FF47D41A}" destId="{3204FB93-30FA-4EA0-BBD5-11A76F0DF225}" srcOrd="0" destOrd="0" presId="urn:microsoft.com/office/officeart/2008/layout/VerticalCurvedList"/>
    <dgm:cxn modelId="{9B3EA8AB-9664-4625-A757-80DA7F35C4D5}" type="presOf" srcId="{8ADF60CB-AAB5-42DC-9524-6E7184FCC3C0}" destId="{5A062F7E-6657-4CE0-8C07-0601C37689D0}" srcOrd="0" destOrd="0" presId="urn:microsoft.com/office/officeart/2008/layout/VerticalCurvedList"/>
    <dgm:cxn modelId="{A00A2E5F-2257-4315-AB3F-A643D6F81103}" srcId="{8A3B0DBE-AE2E-44F0-B04B-54920CCBB203}" destId="{BB834AF5-81EC-4997-B525-F7B2F438EC97}" srcOrd="1" destOrd="0" parTransId="{91D1FF7A-CA9A-4D06-A772-C16BB421DF6B}" sibTransId="{A7915820-A3EF-46DD-AE83-C6F31D38B371}"/>
    <dgm:cxn modelId="{39524067-0E06-4F79-B791-93E708513C50}" type="presOf" srcId="{09F74684-1CCD-41F3-B8D6-2E39E24BD45C}" destId="{6DE1CD7D-71ED-4037-9277-E802AEE17484}" srcOrd="0" destOrd="0" presId="urn:microsoft.com/office/officeart/2008/layout/VerticalCurvedList"/>
    <dgm:cxn modelId="{9A4B9E6C-9B96-4CDE-914C-DCAB6C003079}" type="presOf" srcId="{56EF9A49-78BA-4783-8E08-56E845119A08}" destId="{287F266D-9E62-427B-BD80-C4EDD50B44C9}" srcOrd="0" destOrd="0" presId="urn:microsoft.com/office/officeart/2008/layout/VerticalCurvedList"/>
    <dgm:cxn modelId="{C5F8DF1C-E94A-4EEE-81E5-9B434FC9EBEC}" type="presOf" srcId="{4C05FE15-B63A-47B6-97FC-3C16292F4AC0}" destId="{47732D6B-A333-43C8-8706-3DABE9470AAB}" srcOrd="0" destOrd="0" presId="urn:microsoft.com/office/officeart/2008/layout/VerticalCurvedList"/>
    <dgm:cxn modelId="{F105F391-C43D-4D5C-904B-6253F3AC25A6}" type="presOf" srcId="{8A3B0DBE-AE2E-44F0-B04B-54920CCBB203}" destId="{82C4E7C6-5438-4D58-B0AC-A272F72D6F50}" srcOrd="0" destOrd="0" presId="urn:microsoft.com/office/officeart/2008/layout/VerticalCurvedList"/>
    <dgm:cxn modelId="{96441D9C-C1D1-4251-B372-9CDFAC7FFC96}" srcId="{8A3B0DBE-AE2E-44F0-B04B-54920CCBB203}" destId="{56EF9A49-78BA-4783-8E08-56E845119A08}" srcOrd="3" destOrd="0" parTransId="{89B9C899-2357-454B-9040-88DD844960C9}" sibTransId="{87EA6ABD-5ED0-40DE-BA02-C13E2A422C22}"/>
    <dgm:cxn modelId="{1C1648B6-7531-4513-A55F-F4EEC74284E0}" type="presOf" srcId="{BB834AF5-81EC-4997-B525-F7B2F438EC97}" destId="{BADEC403-7071-42A6-85F8-79571302AFEC}" srcOrd="0" destOrd="0" presId="urn:microsoft.com/office/officeart/2008/layout/VerticalCurvedList"/>
    <dgm:cxn modelId="{80135D05-C938-494F-B965-AC96BB9F7CC8}" srcId="{8A3B0DBE-AE2E-44F0-B04B-54920CCBB203}" destId="{4C05FE15-B63A-47B6-97FC-3C16292F4AC0}" srcOrd="2" destOrd="0" parTransId="{C9F4DCA7-60EE-41B1-A47F-40D9C1823365}" sibTransId="{07AE2D91-787E-43F6-8002-38DA810BB04A}"/>
    <dgm:cxn modelId="{C35096EF-C906-4403-95F2-EB2DCE5FB2FF}" srcId="{8A3B0DBE-AE2E-44F0-B04B-54920CCBB203}" destId="{8ADF60CB-AAB5-42DC-9524-6E7184FCC3C0}" srcOrd="4" destOrd="0" parTransId="{EB529466-C303-4F48-B3A5-5084E2219628}" sibTransId="{8D4C0790-0B62-44E5-912D-57B4200BF3DC}"/>
    <dgm:cxn modelId="{90F7653D-04DD-46F6-9A03-6ABAE6C9AA35}" srcId="{8A3B0DBE-AE2E-44F0-B04B-54920CCBB203}" destId="{09F74684-1CCD-41F3-B8D6-2E39E24BD45C}" srcOrd="0" destOrd="0" parTransId="{226622B6-08EC-468B-8D76-1246EBDB27C0}" sibTransId="{437ACADC-930B-49E7-A5E4-CC90FF47D41A}"/>
    <dgm:cxn modelId="{6E253727-0247-4380-8FB7-427982BB33D5}" type="presParOf" srcId="{82C4E7C6-5438-4D58-B0AC-A272F72D6F50}" destId="{3C56962E-B15A-48C3-81EA-8F3569C5CE09}" srcOrd="0" destOrd="0" presId="urn:microsoft.com/office/officeart/2008/layout/VerticalCurvedList"/>
    <dgm:cxn modelId="{797D2828-AD72-4FE1-A973-F6FD43F07C50}" type="presParOf" srcId="{3C56962E-B15A-48C3-81EA-8F3569C5CE09}" destId="{0ADA79CF-7285-4C83-ADB0-2C597F3AF9A4}" srcOrd="0" destOrd="0" presId="urn:microsoft.com/office/officeart/2008/layout/VerticalCurvedList"/>
    <dgm:cxn modelId="{90D56306-5DEC-45E7-AF55-99BFC7714371}" type="presParOf" srcId="{0ADA79CF-7285-4C83-ADB0-2C597F3AF9A4}" destId="{E5FDCB40-76F8-4399-9130-1B5366D77B98}" srcOrd="0" destOrd="0" presId="urn:microsoft.com/office/officeart/2008/layout/VerticalCurvedList"/>
    <dgm:cxn modelId="{58599F47-C199-451F-82FF-D43835834F61}" type="presParOf" srcId="{0ADA79CF-7285-4C83-ADB0-2C597F3AF9A4}" destId="{3204FB93-30FA-4EA0-BBD5-11A76F0DF225}" srcOrd="1" destOrd="0" presId="urn:microsoft.com/office/officeart/2008/layout/VerticalCurvedList"/>
    <dgm:cxn modelId="{613681B1-E24D-4942-88DD-5704B2602F45}" type="presParOf" srcId="{0ADA79CF-7285-4C83-ADB0-2C597F3AF9A4}" destId="{3D9DA2CF-D005-405B-9382-7AA0E0A6FCB5}" srcOrd="2" destOrd="0" presId="urn:microsoft.com/office/officeart/2008/layout/VerticalCurvedList"/>
    <dgm:cxn modelId="{3AAA1F73-FA00-454D-879D-746D3EEE350A}" type="presParOf" srcId="{0ADA79CF-7285-4C83-ADB0-2C597F3AF9A4}" destId="{0EFA96D9-CCC7-46DD-8E97-C9B61B5C90F2}" srcOrd="3" destOrd="0" presId="urn:microsoft.com/office/officeart/2008/layout/VerticalCurvedList"/>
    <dgm:cxn modelId="{D9F5AB4D-54C7-4ABF-97C8-FFB847877162}" type="presParOf" srcId="{3C56962E-B15A-48C3-81EA-8F3569C5CE09}" destId="{6DE1CD7D-71ED-4037-9277-E802AEE17484}" srcOrd="1" destOrd="0" presId="urn:microsoft.com/office/officeart/2008/layout/VerticalCurvedList"/>
    <dgm:cxn modelId="{0779D03C-8536-4BFE-B198-2FEFEA3B132B}" type="presParOf" srcId="{3C56962E-B15A-48C3-81EA-8F3569C5CE09}" destId="{BAEC81D9-48FE-458C-9AC2-BF318A431706}" srcOrd="2" destOrd="0" presId="urn:microsoft.com/office/officeart/2008/layout/VerticalCurvedList"/>
    <dgm:cxn modelId="{7790495C-9771-4238-A1E8-F6FE1AB5F1D8}" type="presParOf" srcId="{BAEC81D9-48FE-458C-9AC2-BF318A431706}" destId="{CE944AD0-1234-46B9-B5D7-5000D68DE41B}" srcOrd="0" destOrd="0" presId="urn:microsoft.com/office/officeart/2008/layout/VerticalCurvedList"/>
    <dgm:cxn modelId="{22C44520-9C68-4F24-80D4-01696E5E32CD}" type="presParOf" srcId="{3C56962E-B15A-48C3-81EA-8F3569C5CE09}" destId="{BADEC403-7071-42A6-85F8-79571302AFEC}" srcOrd="3" destOrd="0" presId="urn:microsoft.com/office/officeart/2008/layout/VerticalCurvedList"/>
    <dgm:cxn modelId="{192CA939-2123-4A03-8222-2268712B4EA1}" type="presParOf" srcId="{3C56962E-B15A-48C3-81EA-8F3569C5CE09}" destId="{25052086-0C35-4282-9951-0F31EE7C85F8}" srcOrd="4" destOrd="0" presId="urn:microsoft.com/office/officeart/2008/layout/VerticalCurvedList"/>
    <dgm:cxn modelId="{E7CC8D1B-57FF-4648-84B7-14D8656EF805}" type="presParOf" srcId="{25052086-0C35-4282-9951-0F31EE7C85F8}" destId="{E74A0F83-9A77-4584-9E23-B01E967FBE8A}" srcOrd="0" destOrd="0" presId="urn:microsoft.com/office/officeart/2008/layout/VerticalCurvedList"/>
    <dgm:cxn modelId="{C8F7BB4A-BBF6-43B4-8704-F0583D142FE7}" type="presParOf" srcId="{3C56962E-B15A-48C3-81EA-8F3569C5CE09}" destId="{47732D6B-A333-43C8-8706-3DABE9470AAB}" srcOrd="5" destOrd="0" presId="urn:microsoft.com/office/officeart/2008/layout/VerticalCurvedList"/>
    <dgm:cxn modelId="{E49C2E58-6923-41D0-B61D-1B4F93CB4333}" type="presParOf" srcId="{3C56962E-B15A-48C3-81EA-8F3569C5CE09}" destId="{CC7FB7C9-4BEF-473A-955A-CD5A1AECB671}" srcOrd="6" destOrd="0" presId="urn:microsoft.com/office/officeart/2008/layout/VerticalCurvedList"/>
    <dgm:cxn modelId="{0A2705E2-63DC-44D3-8B4C-361748FB14A8}" type="presParOf" srcId="{CC7FB7C9-4BEF-473A-955A-CD5A1AECB671}" destId="{2BB053F0-AEDA-4034-8976-8E35A021ADF6}" srcOrd="0" destOrd="0" presId="urn:microsoft.com/office/officeart/2008/layout/VerticalCurvedList"/>
    <dgm:cxn modelId="{48E0079A-FC91-4E6B-A1E3-E77468E6B7FF}" type="presParOf" srcId="{3C56962E-B15A-48C3-81EA-8F3569C5CE09}" destId="{287F266D-9E62-427B-BD80-C4EDD50B44C9}" srcOrd="7" destOrd="0" presId="urn:microsoft.com/office/officeart/2008/layout/VerticalCurvedList"/>
    <dgm:cxn modelId="{44D6B75B-DC74-4BEF-9FF5-7E0573A56FFC}" type="presParOf" srcId="{3C56962E-B15A-48C3-81EA-8F3569C5CE09}" destId="{AEBBB337-0922-4455-8ACA-42260BD09AAB}" srcOrd="8" destOrd="0" presId="urn:microsoft.com/office/officeart/2008/layout/VerticalCurvedList"/>
    <dgm:cxn modelId="{85F05C15-9DCB-4BE1-BDE8-BD560200B97C}" type="presParOf" srcId="{AEBBB337-0922-4455-8ACA-42260BD09AAB}" destId="{6FC4CAF6-8990-4C5C-89A6-5C945789FBF0}" srcOrd="0" destOrd="0" presId="urn:microsoft.com/office/officeart/2008/layout/VerticalCurvedList"/>
    <dgm:cxn modelId="{D9ED8FFF-3333-4F7B-B3C0-B522BEFA9639}" type="presParOf" srcId="{3C56962E-B15A-48C3-81EA-8F3569C5CE09}" destId="{5A062F7E-6657-4CE0-8C07-0601C37689D0}" srcOrd="9" destOrd="0" presId="urn:microsoft.com/office/officeart/2008/layout/VerticalCurvedList"/>
    <dgm:cxn modelId="{3C9C6A78-717A-46F6-9846-D37987C12892}" type="presParOf" srcId="{3C56962E-B15A-48C3-81EA-8F3569C5CE09}" destId="{C9891654-0BD7-4B79-AE0C-29EED2EBC219}" srcOrd="10" destOrd="0" presId="urn:microsoft.com/office/officeart/2008/layout/VerticalCurvedList"/>
    <dgm:cxn modelId="{3AA0D84C-842C-4663-9011-D55570C07102}" type="presParOf" srcId="{C9891654-0BD7-4B79-AE0C-29EED2EBC219}" destId="{03EEC0A3-D950-43C1-8FD2-C6057EFDE12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E427EF-C503-4AF2-BC57-7C0839D25AB9}">
      <dsp:nvSpPr>
        <dsp:cNvPr id="0" name=""/>
        <dsp:cNvSpPr/>
      </dsp:nvSpPr>
      <dsp:spPr>
        <a:xfrm>
          <a:off x="911763" y="0"/>
          <a:ext cx="4305308" cy="84582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511F9E-5A97-42B8-A5FB-E3ADCC8BBE3A}">
      <dsp:nvSpPr>
        <dsp:cNvPr id="0" name=""/>
        <dsp:cNvSpPr/>
      </dsp:nvSpPr>
      <dsp:spPr>
        <a:xfrm>
          <a:off x="633664" y="927913"/>
          <a:ext cx="2285997" cy="36220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Underwriting</a:t>
          </a:r>
          <a:endParaRPr lang="en-US" sz="1400" kern="1200" dirty="0"/>
        </a:p>
      </dsp:txBody>
      <dsp:txXfrm>
        <a:off x="651345" y="945594"/>
        <a:ext cx="2250635" cy="326841"/>
      </dsp:txXfrm>
    </dsp:sp>
    <dsp:sp modelId="{4E11D6A1-3387-4A25-8446-C921A53F1386}">
      <dsp:nvSpPr>
        <dsp:cNvPr id="0" name=""/>
        <dsp:cNvSpPr/>
      </dsp:nvSpPr>
      <dsp:spPr>
        <a:xfrm>
          <a:off x="671269" y="1371600"/>
          <a:ext cx="2285997" cy="36220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Policy Issuance</a:t>
          </a:r>
          <a:endParaRPr lang="en-US" sz="1400" kern="1200" dirty="0"/>
        </a:p>
      </dsp:txBody>
      <dsp:txXfrm>
        <a:off x="688950" y="1389281"/>
        <a:ext cx="2250635" cy="326841"/>
      </dsp:txXfrm>
    </dsp:sp>
    <dsp:sp modelId="{F2F70052-5A16-4DAF-8586-E95108AA93D0}">
      <dsp:nvSpPr>
        <dsp:cNvPr id="0" name=""/>
        <dsp:cNvSpPr/>
      </dsp:nvSpPr>
      <dsp:spPr>
        <a:xfrm>
          <a:off x="671269" y="1828800"/>
          <a:ext cx="2285997" cy="36220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Reinsurance Placement</a:t>
          </a:r>
          <a:endParaRPr lang="en-US" sz="1300" kern="1200" dirty="0"/>
        </a:p>
      </dsp:txBody>
      <dsp:txXfrm>
        <a:off x="688950" y="1846481"/>
        <a:ext cx="2250635" cy="326841"/>
      </dsp:txXfrm>
    </dsp:sp>
    <dsp:sp modelId="{05CF3ADB-8539-4D86-8C79-DED106621AF9}">
      <dsp:nvSpPr>
        <dsp:cNvPr id="0" name=""/>
        <dsp:cNvSpPr/>
      </dsp:nvSpPr>
      <dsp:spPr>
        <a:xfrm>
          <a:off x="3033467" y="914400"/>
          <a:ext cx="2285997" cy="36220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Claim Adjudication</a:t>
          </a:r>
          <a:endParaRPr lang="en-US" sz="1300" kern="1200" dirty="0"/>
        </a:p>
      </dsp:txBody>
      <dsp:txXfrm>
        <a:off x="3051148" y="932081"/>
        <a:ext cx="2250635" cy="326841"/>
      </dsp:txXfrm>
    </dsp:sp>
    <dsp:sp modelId="{CEC1A21C-4A8B-46D4-8FCC-7416088C28E6}">
      <dsp:nvSpPr>
        <dsp:cNvPr id="0" name=""/>
        <dsp:cNvSpPr/>
      </dsp:nvSpPr>
      <dsp:spPr>
        <a:xfrm>
          <a:off x="3033467" y="1371600"/>
          <a:ext cx="2285997" cy="36220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Premium Collections</a:t>
          </a:r>
          <a:endParaRPr lang="en-US" sz="1300" kern="1200" dirty="0"/>
        </a:p>
      </dsp:txBody>
      <dsp:txXfrm>
        <a:off x="3051148" y="1389281"/>
        <a:ext cx="2250635" cy="326841"/>
      </dsp:txXfrm>
    </dsp:sp>
    <dsp:sp modelId="{ECD4E3E8-DE5D-4F01-8479-33E0B9A70049}">
      <dsp:nvSpPr>
        <dsp:cNvPr id="0" name=""/>
        <dsp:cNvSpPr/>
      </dsp:nvSpPr>
      <dsp:spPr>
        <a:xfrm>
          <a:off x="3033467" y="1828800"/>
          <a:ext cx="2285997" cy="36220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Commission Payments</a:t>
          </a:r>
          <a:endParaRPr lang="en-US" sz="1300" kern="1200" dirty="0"/>
        </a:p>
      </dsp:txBody>
      <dsp:txXfrm>
        <a:off x="3051148" y="1846481"/>
        <a:ext cx="2250635" cy="3268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04FB93-30FA-4EA0-BBD5-11A76F0DF225}">
      <dsp:nvSpPr>
        <dsp:cNvPr id="0" name=""/>
        <dsp:cNvSpPr/>
      </dsp:nvSpPr>
      <dsp:spPr>
        <a:xfrm>
          <a:off x="-4306964" y="-660719"/>
          <a:ext cx="5131440" cy="5131440"/>
        </a:xfrm>
        <a:prstGeom prst="blockArc">
          <a:avLst>
            <a:gd name="adj1" fmla="val 18900000"/>
            <a:gd name="adj2" fmla="val 2700000"/>
            <a:gd name="adj3" fmla="val 421"/>
          </a:avLst>
        </a:prstGeom>
        <a:noFill/>
        <a:ln w="222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E1CD7D-71ED-4037-9277-E802AEE17484}">
      <dsp:nvSpPr>
        <dsp:cNvPr id="0" name=""/>
        <dsp:cNvSpPr/>
      </dsp:nvSpPr>
      <dsp:spPr>
        <a:xfrm>
          <a:off x="361067" y="238048"/>
          <a:ext cx="6445758" cy="47640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144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Occupational Accident</a:t>
          </a:r>
          <a:endParaRPr lang="en-US" sz="2500" kern="1200" dirty="0"/>
        </a:p>
      </dsp:txBody>
      <dsp:txXfrm>
        <a:off x="361067" y="238048"/>
        <a:ext cx="6445758" cy="476402"/>
      </dsp:txXfrm>
    </dsp:sp>
    <dsp:sp modelId="{CE944AD0-1234-46B9-B5D7-5000D68DE41B}">
      <dsp:nvSpPr>
        <dsp:cNvPr id="0" name=""/>
        <dsp:cNvSpPr/>
      </dsp:nvSpPr>
      <dsp:spPr>
        <a:xfrm>
          <a:off x="63315" y="178498"/>
          <a:ext cx="595503" cy="5955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DEC403-7071-42A6-85F8-79571302AFEC}">
      <dsp:nvSpPr>
        <dsp:cNvPr id="0" name=""/>
        <dsp:cNvSpPr/>
      </dsp:nvSpPr>
      <dsp:spPr>
        <a:xfrm>
          <a:off x="702443" y="952423"/>
          <a:ext cx="6104382" cy="476402"/>
        </a:xfrm>
        <a:prstGeom prst="rect">
          <a:avLst/>
        </a:prstGeom>
        <a:solidFill>
          <a:schemeClr val="accent5">
            <a:hueOff val="-3058403"/>
            <a:satOff val="21019"/>
            <a:lumOff val="-2059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144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Third Party Administrator</a:t>
          </a:r>
          <a:endParaRPr lang="en-US" sz="2500" kern="1200" dirty="0"/>
        </a:p>
      </dsp:txBody>
      <dsp:txXfrm>
        <a:off x="702443" y="952423"/>
        <a:ext cx="6104382" cy="476402"/>
      </dsp:txXfrm>
    </dsp:sp>
    <dsp:sp modelId="{E74A0F83-9A77-4584-9E23-B01E967FBE8A}">
      <dsp:nvSpPr>
        <dsp:cNvPr id="0" name=""/>
        <dsp:cNvSpPr/>
      </dsp:nvSpPr>
      <dsp:spPr>
        <a:xfrm>
          <a:off x="404691" y="892873"/>
          <a:ext cx="595503" cy="5955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5">
              <a:hueOff val="-3058403"/>
              <a:satOff val="21019"/>
              <a:lumOff val="-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732D6B-A333-43C8-8706-3DABE9470AAB}">
      <dsp:nvSpPr>
        <dsp:cNvPr id="0" name=""/>
        <dsp:cNvSpPr/>
      </dsp:nvSpPr>
      <dsp:spPr>
        <a:xfrm>
          <a:off x="807218" y="1666798"/>
          <a:ext cx="5999607" cy="476402"/>
        </a:xfrm>
        <a:prstGeom prst="rect">
          <a:avLst/>
        </a:prstGeom>
        <a:solidFill>
          <a:schemeClr val="accent5">
            <a:hueOff val="-6116806"/>
            <a:satOff val="42038"/>
            <a:lumOff val="-4118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144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Supplemental Medical</a:t>
          </a:r>
          <a:endParaRPr lang="en-US" sz="2500" kern="1200" dirty="0"/>
        </a:p>
      </dsp:txBody>
      <dsp:txXfrm>
        <a:off x="807218" y="1666798"/>
        <a:ext cx="5999607" cy="476402"/>
      </dsp:txXfrm>
    </dsp:sp>
    <dsp:sp modelId="{2BB053F0-AEDA-4034-8976-8E35A021ADF6}">
      <dsp:nvSpPr>
        <dsp:cNvPr id="0" name=""/>
        <dsp:cNvSpPr/>
      </dsp:nvSpPr>
      <dsp:spPr>
        <a:xfrm>
          <a:off x="509466" y="1607248"/>
          <a:ext cx="595503" cy="5955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5">
              <a:hueOff val="-6116806"/>
              <a:satOff val="42038"/>
              <a:lumOff val="-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7F266D-9E62-427B-BD80-C4EDD50B44C9}">
      <dsp:nvSpPr>
        <dsp:cNvPr id="0" name=""/>
        <dsp:cNvSpPr/>
      </dsp:nvSpPr>
      <dsp:spPr>
        <a:xfrm>
          <a:off x="702443" y="2381173"/>
          <a:ext cx="6104382" cy="476402"/>
        </a:xfrm>
        <a:prstGeom prst="rect">
          <a:avLst/>
        </a:prstGeom>
        <a:solidFill>
          <a:schemeClr val="accent5">
            <a:hueOff val="-9175209"/>
            <a:satOff val="63057"/>
            <a:lumOff val="-6177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144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Intercollegiate Sports Insurance</a:t>
          </a:r>
          <a:endParaRPr lang="en-US" sz="2500" kern="1200" dirty="0"/>
        </a:p>
      </dsp:txBody>
      <dsp:txXfrm>
        <a:off x="702443" y="2381173"/>
        <a:ext cx="6104382" cy="476402"/>
      </dsp:txXfrm>
    </dsp:sp>
    <dsp:sp modelId="{6FC4CAF6-8990-4C5C-89A6-5C945789FBF0}">
      <dsp:nvSpPr>
        <dsp:cNvPr id="0" name=""/>
        <dsp:cNvSpPr/>
      </dsp:nvSpPr>
      <dsp:spPr>
        <a:xfrm>
          <a:off x="404691" y="2321623"/>
          <a:ext cx="595503" cy="5955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5">
              <a:hueOff val="-9175209"/>
              <a:satOff val="63057"/>
              <a:lumOff val="-6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062F7E-6657-4CE0-8C07-0601C37689D0}">
      <dsp:nvSpPr>
        <dsp:cNvPr id="0" name=""/>
        <dsp:cNvSpPr/>
      </dsp:nvSpPr>
      <dsp:spPr>
        <a:xfrm>
          <a:off x="361067" y="3095548"/>
          <a:ext cx="6445758" cy="476402"/>
        </a:xfrm>
        <a:prstGeom prst="rect">
          <a:avLst/>
        </a:prstGeom>
        <a:solidFill>
          <a:schemeClr val="accent5">
            <a:hueOff val="-12233612"/>
            <a:satOff val="84076"/>
            <a:lumOff val="-8236"/>
            <a:alphaOff val="0"/>
          </a:schemeClr>
        </a:solidFill>
        <a:ln w="222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144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All Lines Accident Programs</a:t>
          </a:r>
          <a:endParaRPr lang="en-US" sz="2500" kern="1200" dirty="0"/>
        </a:p>
      </dsp:txBody>
      <dsp:txXfrm>
        <a:off x="361067" y="3095548"/>
        <a:ext cx="6445758" cy="476402"/>
      </dsp:txXfrm>
    </dsp:sp>
    <dsp:sp modelId="{03EEC0A3-D950-43C1-8FD2-C6057EFDE128}">
      <dsp:nvSpPr>
        <dsp:cNvPr id="0" name=""/>
        <dsp:cNvSpPr/>
      </dsp:nvSpPr>
      <dsp:spPr>
        <a:xfrm>
          <a:off x="63315" y="3035998"/>
          <a:ext cx="595503" cy="5955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flat" cmpd="sng" algn="ctr">
          <a:solidFill>
            <a:schemeClr val="accent5">
              <a:hueOff val="-12233612"/>
              <a:satOff val="84076"/>
              <a:lumOff val="-82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921B0-D2D7-469A-B825-6A9A8907D139}" type="datetimeFigureOut">
              <a:rPr lang="en-US" smtClean="0"/>
              <a:t>9/27/2013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D5CFA-276E-456B-BF86-1160DD4E50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921B0-D2D7-469A-B825-6A9A8907D139}" type="datetimeFigureOut">
              <a:rPr lang="en-US" smtClean="0"/>
              <a:t>9/27/2013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D5CFA-276E-456B-BF86-1160DD4E50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921B0-D2D7-469A-B825-6A9A8907D139}" type="datetimeFigureOut">
              <a:rPr lang="en-US" smtClean="0"/>
              <a:t>9/27/2013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D5CFA-276E-456B-BF86-1160DD4E50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921B0-D2D7-469A-B825-6A9A8907D139}" type="datetimeFigureOut">
              <a:rPr lang="en-US" smtClean="0"/>
              <a:t>9/27/2013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D5CFA-276E-456B-BF86-1160DD4E50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921B0-D2D7-469A-B825-6A9A8907D139}" type="datetimeFigureOut">
              <a:rPr lang="en-US" smtClean="0"/>
              <a:t>9/27/2013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D5CFA-276E-456B-BF86-1160DD4E50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921B0-D2D7-469A-B825-6A9A8907D139}" type="datetimeFigureOut">
              <a:rPr lang="en-US" smtClean="0"/>
              <a:t>9/27/2013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D5CFA-276E-456B-BF86-1160DD4E50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921B0-D2D7-469A-B825-6A9A8907D139}" type="datetimeFigureOut">
              <a:rPr lang="en-US" smtClean="0"/>
              <a:t>9/27/2013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D5CFA-276E-456B-BF86-1160DD4E5066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921B0-D2D7-469A-B825-6A9A8907D139}" type="datetimeFigureOut">
              <a:rPr lang="en-US" smtClean="0"/>
              <a:t>9/27/2013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D5CFA-276E-456B-BF86-1160DD4E50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921B0-D2D7-469A-B825-6A9A8907D139}" type="datetimeFigureOut">
              <a:rPr lang="en-US" smtClean="0"/>
              <a:t>9/27/2013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D5CFA-276E-456B-BF86-1160DD4E50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921B0-D2D7-469A-B825-6A9A8907D139}" type="datetimeFigureOut">
              <a:rPr lang="en-US" smtClean="0"/>
              <a:t>9/27/2013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D5CFA-276E-456B-BF86-1160DD4E506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921B0-D2D7-469A-B825-6A9A8907D139}" type="datetimeFigureOut">
              <a:rPr lang="en-US" smtClean="0"/>
              <a:t>9/27/2013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D5CFA-276E-456B-BF86-1160DD4E50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0C3921B0-D2D7-469A-B825-6A9A8907D139}" type="datetimeFigureOut">
              <a:rPr lang="en-US" smtClean="0"/>
              <a:t>9/27/2013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8D0D5CFA-276E-456B-BF86-1160DD4E506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7" Type="http://schemas.openxmlformats.org/officeDocument/2006/relationships/image" Target="../media/image3.png"/><Relationship Id="rId2" Type="http://schemas.microsoft.com/office/2007/relationships/media" Target="../media/media10.wav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4.wav"/><Relationship Id="rId7" Type="http://schemas.openxmlformats.org/officeDocument/2006/relationships/diagramLayout" Target="../diagrams/layout1.xml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image" Target="../media/image4.jpg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audio" Target="../media/media5.wav"/><Relationship Id="rId7" Type="http://schemas.openxmlformats.org/officeDocument/2006/relationships/diagramLayout" Target="../diagrams/layout2.xml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diagramData" Target="../diagrams/data2.xml"/><Relationship Id="rId11" Type="http://schemas.openxmlformats.org/officeDocument/2006/relationships/image" Target="../media/image3.png"/><Relationship Id="rId5" Type="http://schemas.openxmlformats.org/officeDocument/2006/relationships/image" Target="../media/image4.jpg"/><Relationship Id="rId10" Type="http://schemas.microsoft.com/office/2007/relationships/diagramDrawing" Target="../diagrams/drawing2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3.png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8.wav"/><Relationship Id="rId7" Type="http://schemas.openxmlformats.org/officeDocument/2006/relationships/image" Target="../media/image7.png"/><Relationship Id="rId2" Type="http://schemas.microsoft.com/office/2007/relationships/media" Target="../media/media8.wav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media9.wav"/><Relationship Id="rId7" Type="http://schemas.openxmlformats.org/officeDocument/2006/relationships/image" Target="../media/image10.jpeg"/><Relationship Id="rId12" Type="http://schemas.openxmlformats.org/officeDocument/2006/relationships/image" Target="../media/image3.png"/><Relationship Id="rId2" Type="http://schemas.microsoft.com/office/2007/relationships/media" Target="../media/media9.wav"/><Relationship Id="rId1" Type="http://schemas.openxmlformats.org/officeDocument/2006/relationships/tags" Target="../tags/tag8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4.jpg"/><Relationship Id="rId10" Type="http://schemas.openxmlformats.org/officeDocument/2006/relationships/image" Target="../media/image13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:\SIS.WMF"/>
          <p:cNvPicPr>
            <a:picLocks noChangeAspect="1" noChangeArrowheads="1"/>
          </p:cNvPicPr>
          <p:nvPr/>
        </p:nvPicPr>
        <p:blipFill>
          <a:blip r:embed="rId4" cstate="print">
            <a:lum bright="100000" contrast="8000"/>
          </a:blip>
          <a:srcRect/>
          <a:stretch>
            <a:fillRect/>
          </a:stretch>
        </p:blipFill>
        <p:spPr bwMode="auto">
          <a:xfrm>
            <a:off x="2272768" y="533400"/>
            <a:ext cx="4598464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12000"/>
              </a:prst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28600" y="3733800"/>
            <a:ext cx="8686800" cy="1219200"/>
          </a:xfrm>
        </p:spPr>
        <p:txBody>
          <a:bodyPr anchor="ctr"/>
          <a:lstStyle/>
          <a:p>
            <a:pPr algn="ctr"/>
            <a:r>
              <a:rPr lang="en-US" sz="4800" b="1" i="1" dirty="0" smtClean="0">
                <a:latin typeface="Times New Roman" pitchFamily="18" charset="0"/>
                <a:cs typeface="Times New Roman" pitchFamily="18" charset="0"/>
              </a:rPr>
              <a:t>Special Insurance Services, Inc.</a:t>
            </a:r>
            <a:endParaRPr lang="en-US" sz="4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7543800" cy="990600"/>
          </a:xfrm>
        </p:spPr>
        <p:txBody>
          <a:bodyPr/>
          <a:lstStyle/>
          <a:p>
            <a:pPr algn="ctr"/>
            <a:r>
              <a:rPr lang="en-US" dirty="0" smtClean="0"/>
              <a:t>Plano, TX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98558"/>
      </p:ext>
    </p:extLst>
  </p:cSld>
  <p:clrMapOvr>
    <a:masterClrMapping/>
  </p:clrMapOvr>
  <p:transition spd="slow" advTm="1157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4906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038600" y="1905000"/>
            <a:ext cx="4267200" cy="3886200"/>
          </a:xfrm>
        </p:spPr>
        <p:txBody>
          <a:bodyPr anchor="t"/>
          <a:lstStyle/>
          <a:p>
            <a:pPr marL="0" indent="0">
              <a:lnSpc>
                <a:spcPct val="200000"/>
              </a:lnSpc>
              <a:buClr>
                <a:schemeClr val="accent6"/>
              </a:buClr>
              <a:buNone/>
            </a:pPr>
            <a:r>
              <a:rPr lang="en-US" dirty="0" smtClean="0"/>
              <a:t>Special Risk Policies</a:t>
            </a:r>
          </a:p>
          <a:p>
            <a:pPr lvl="1">
              <a:lnSpc>
                <a:spcPct val="200000"/>
              </a:lnSpc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 smtClean="0"/>
              <a:t>Travel Accident Insurance</a:t>
            </a:r>
          </a:p>
          <a:p>
            <a:pPr lvl="1">
              <a:lnSpc>
                <a:spcPct val="200000"/>
              </a:lnSpc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 smtClean="0"/>
              <a:t>Daycare Participants</a:t>
            </a:r>
          </a:p>
          <a:p>
            <a:pPr lvl="1">
              <a:lnSpc>
                <a:spcPct val="200000"/>
              </a:lnSpc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 smtClean="0"/>
              <a:t>Loss </a:t>
            </a:r>
            <a:r>
              <a:rPr lang="en-US" dirty="0"/>
              <a:t>of Use</a:t>
            </a:r>
          </a:p>
          <a:p>
            <a:pPr lvl="1">
              <a:lnSpc>
                <a:spcPct val="200000"/>
              </a:lnSpc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/>
              <a:t>High Limit Accidental </a:t>
            </a:r>
            <a:r>
              <a:rPr lang="en-US" dirty="0" smtClean="0"/>
              <a:t>Death</a:t>
            </a:r>
          </a:p>
          <a:p>
            <a:pPr>
              <a:lnSpc>
                <a:spcPct val="200000"/>
              </a:lnSpc>
              <a:buClr>
                <a:schemeClr val="accent6"/>
              </a:buClr>
              <a:buFont typeface="Wingdings" pitchFamily="2" charset="2"/>
              <a:buChar char="§"/>
            </a:pP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38200" y="1143000"/>
            <a:ext cx="6583680" cy="685800"/>
            <a:chOff x="361067" y="3095548"/>
            <a:chExt cx="6445758" cy="476402"/>
          </a:xfrm>
        </p:grpSpPr>
        <p:sp>
          <p:nvSpPr>
            <p:cNvPr id="9" name="Rectangle 8"/>
            <p:cNvSpPr/>
            <p:nvPr/>
          </p:nvSpPr>
          <p:spPr>
            <a:xfrm>
              <a:off x="361067" y="3095548"/>
              <a:ext cx="6445758" cy="47640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2233612"/>
                <a:satOff val="84076"/>
                <a:lumOff val="-8236"/>
                <a:alphaOff val="0"/>
              </a:schemeClr>
            </a:fillRef>
            <a:effectRef idx="0">
              <a:schemeClr val="accent5">
                <a:hueOff val="-12233612"/>
                <a:satOff val="84076"/>
                <a:lumOff val="-823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361067" y="3095548"/>
              <a:ext cx="6445758" cy="4764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144" tIns="63500" rIns="63500" bIns="63500" numCol="1" spcCol="1270" anchor="ctr" anchorCtr="0">
              <a:noAutofit/>
            </a:bodyPr>
            <a:lstStyle/>
            <a:p>
              <a:pPr lvl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 smtClean="0"/>
                <a:t>All Lines Accident Programs</a:t>
              </a:r>
              <a:endParaRPr lang="en-US" sz="2500" kern="1200" dirty="0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2481784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551548"/>
      </p:ext>
    </p:extLst>
  </p:cSld>
  <p:clrMapOvr>
    <a:masterClrMapping/>
  </p:clrMapOvr>
  <p:transition spd="slow" advTm="1624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:\SIS.WMF"/>
          <p:cNvPicPr>
            <a:picLocks noChangeAspect="1" noChangeArrowheads="1"/>
          </p:cNvPicPr>
          <p:nvPr/>
        </p:nvPicPr>
        <p:blipFill>
          <a:blip r:embed="rId4" cstate="print">
            <a:lum bright="100000" contrast="8000"/>
          </a:blip>
          <a:srcRect/>
          <a:stretch>
            <a:fillRect/>
          </a:stretch>
        </p:blipFill>
        <p:spPr bwMode="auto">
          <a:xfrm>
            <a:off x="2272768" y="533400"/>
            <a:ext cx="4598464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12000"/>
              </a:prst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28600" y="3733800"/>
            <a:ext cx="8686800" cy="1219200"/>
          </a:xfrm>
        </p:spPr>
        <p:txBody>
          <a:bodyPr anchor="ctr"/>
          <a:lstStyle/>
          <a:p>
            <a:pPr algn="ctr"/>
            <a:r>
              <a:rPr lang="en-US" sz="4800" b="1" i="1" dirty="0" smtClean="0">
                <a:latin typeface="Times New Roman" pitchFamily="18" charset="0"/>
                <a:cs typeface="Times New Roman" pitchFamily="18" charset="0"/>
              </a:rPr>
              <a:t>Special Insurance Services, Inc.</a:t>
            </a:r>
            <a:endParaRPr lang="en-US" sz="4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7543800" cy="990600"/>
          </a:xfrm>
        </p:spPr>
        <p:txBody>
          <a:bodyPr/>
          <a:lstStyle/>
          <a:p>
            <a:pPr algn="ctr"/>
            <a:r>
              <a:rPr lang="en-US" dirty="0" smtClean="0"/>
              <a:t>Plano, TX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18404"/>
      </p:ext>
    </p:extLst>
  </p:cSld>
  <p:clrMapOvr>
    <a:masterClrMapping/>
  </p:clrMapOvr>
  <p:transition spd="slow" advTm="1019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dirty="0" smtClean="0"/>
              <a:t>Our History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4906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2000" y="2362200"/>
            <a:ext cx="7696200" cy="3200400"/>
          </a:xfrm>
        </p:spPr>
        <p:txBody>
          <a:bodyPr anchor="t">
            <a:normAutofit/>
          </a:bodyPr>
          <a:lstStyle/>
          <a:p>
            <a:pPr>
              <a:spcAft>
                <a:spcPts val="6000"/>
              </a:spcAft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 smtClean="0"/>
              <a:t>Founded by the </a:t>
            </a:r>
            <a:r>
              <a:rPr lang="en-US" dirty="0" err="1" smtClean="0"/>
              <a:t>Heusinkveld</a:t>
            </a:r>
            <a:r>
              <a:rPr lang="en-US" dirty="0" smtClean="0"/>
              <a:t> Group in September </a:t>
            </a:r>
            <a:r>
              <a:rPr lang="en-US" dirty="0"/>
              <a:t>1987 </a:t>
            </a:r>
            <a:endParaRPr lang="en-US" dirty="0" smtClean="0"/>
          </a:p>
          <a:p>
            <a:pPr>
              <a:spcAft>
                <a:spcPts val="6000"/>
              </a:spcAft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 smtClean="0"/>
              <a:t>Originally specialized in accident insurance </a:t>
            </a:r>
          </a:p>
          <a:p>
            <a:pPr>
              <a:spcAft>
                <a:spcPts val="6000"/>
              </a:spcAft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 smtClean="0"/>
              <a:t>Hired Phil Rearick to start and run SIS, Inc.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6653004"/>
      </p:ext>
    </p:extLst>
  </p:cSld>
  <p:clrMapOvr>
    <a:masterClrMapping/>
  </p:clrMapOvr>
  <p:transition spd="slow" advTm="3545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dirty="0" smtClean="0"/>
              <a:t>Who we are!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4906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2000" y="2286000"/>
            <a:ext cx="7620000" cy="3124200"/>
          </a:xfrm>
        </p:spPr>
        <p:txBody>
          <a:bodyPr anchor="t"/>
          <a:lstStyle/>
          <a:p>
            <a:pPr>
              <a:spcAft>
                <a:spcPts val="4200"/>
              </a:spcAft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 smtClean="0"/>
              <a:t>Managing General Underwriter &amp; Reinsurance intermediary</a:t>
            </a:r>
          </a:p>
          <a:p>
            <a:pPr>
              <a:spcAft>
                <a:spcPts val="4200"/>
              </a:spcAft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 smtClean="0"/>
              <a:t>Accident underwriters in-house </a:t>
            </a:r>
          </a:p>
          <a:p>
            <a:pPr>
              <a:spcAft>
                <a:spcPts val="4200"/>
              </a:spcAft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 smtClean="0"/>
              <a:t>Third Party Administrator under the State of Texas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2340152"/>
      </p:ext>
    </p:extLst>
  </p:cSld>
  <p:clrMapOvr>
    <a:masterClrMapping/>
  </p:clrMapOvr>
  <p:transition spd="slow" advTm="2265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dirty="0" smtClean="0"/>
              <a:t>Over 20 years Experience!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4906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5800" y="2133600"/>
            <a:ext cx="7696200" cy="17526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000" dirty="0" smtClean="0"/>
              <a:t>Our marketing representatives work directly with agents across the country</a:t>
            </a:r>
          </a:p>
          <a:p>
            <a:pPr>
              <a:spcAft>
                <a:spcPts val="600"/>
              </a:spcAft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sz="2000" dirty="0" smtClean="0"/>
              <a:t>We design, implement, &amp; administer our programs in-house</a:t>
            </a:r>
          </a:p>
          <a:p>
            <a:pPr>
              <a:spcAft>
                <a:spcPts val="600"/>
              </a:spcAft>
              <a:buClr>
                <a:schemeClr val="accent6"/>
              </a:buClr>
              <a:buFont typeface="Wingdings" pitchFamily="2" charset="2"/>
              <a:buChar char="§"/>
            </a:pPr>
            <a:endParaRPr lang="en-US" sz="2000" dirty="0" smtClean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51649232"/>
              </p:ext>
            </p:extLst>
          </p:nvPr>
        </p:nvGraphicFramePr>
        <p:xfrm>
          <a:off x="1447800" y="3505200"/>
          <a:ext cx="5943600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505200" y="3810000"/>
            <a:ext cx="20574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In-House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3123936"/>
      </p:ext>
    </p:extLst>
  </p:cSld>
  <p:clrMapOvr>
    <a:masterClrMapping/>
  </p:clrMapOvr>
  <p:transition spd="slow" advTm="158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uiExpand="1" build="p"/>
      <p:bldGraphic spid="3" grpId="0">
        <p:bldAsOne/>
      </p:bldGraphic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dirty="0" smtClean="0"/>
              <a:t>Our Areas of Focus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4906"/>
          </a:xfrm>
          <a:prstGeom prst="rect">
            <a:avLst/>
          </a:prstGeom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7863086"/>
              </p:ext>
            </p:extLst>
          </p:nvPr>
        </p:nvGraphicFramePr>
        <p:xfrm>
          <a:off x="1066800" y="2133600"/>
          <a:ext cx="68580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2340152"/>
      </p:ext>
    </p:extLst>
  </p:cSld>
  <p:clrMapOvr>
    <a:masterClrMapping/>
  </p:clrMapOvr>
  <p:transition spd="slow" advTm="11909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04FB93-30FA-4EA0-BBD5-11A76F0DF2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>
                                            <p:graphicEl>
                                              <a:dgm id="{3204FB93-30FA-4EA0-BBD5-11A76F0DF2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>
                                            <p:graphicEl>
                                              <a:dgm id="{3204FB93-30FA-4EA0-BBD5-11A76F0DF2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E944AD0-1234-46B9-B5D7-5000D68DE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>
                                            <p:graphicEl>
                                              <a:dgm id="{CE944AD0-1234-46B9-B5D7-5000D68DE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>
                                            <p:graphicEl>
                                              <a:dgm id="{CE944AD0-1234-46B9-B5D7-5000D68DE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DE1CD7D-71ED-4037-9277-E802AEE174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>
                                            <p:graphicEl>
                                              <a:dgm id="{6DE1CD7D-71ED-4037-9277-E802AEE174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>
                                            <p:graphicEl>
                                              <a:dgm id="{6DE1CD7D-71ED-4037-9277-E802AEE174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4A0F83-9A77-4584-9E23-B01E967FB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>
                                            <p:graphicEl>
                                              <a:dgm id="{E74A0F83-9A77-4584-9E23-B01E967FB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>
                                            <p:graphicEl>
                                              <a:dgm id="{E74A0F83-9A77-4584-9E23-B01E967FB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ADEC403-7071-42A6-85F8-79571302AF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5">
                                            <p:graphicEl>
                                              <a:dgm id="{BADEC403-7071-42A6-85F8-79571302AF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">
                                            <p:graphicEl>
                                              <a:dgm id="{BADEC403-7071-42A6-85F8-79571302AF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B053F0-AEDA-4034-8976-8E35A021A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">
                                            <p:graphicEl>
                                              <a:dgm id="{2BB053F0-AEDA-4034-8976-8E35A021A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">
                                            <p:graphicEl>
                                              <a:dgm id="{2BB053F0-AEDA-4034-8976-8E35A021A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732D6B-A333-43C8-8706-3DABE9470A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5">
                                            <p:graphicEl>
                                              <a:dgm id="{47732D6B-A333-43C8-8706-3DABE9470A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">
                                            <p:graphicEl>
                                              <a:dgm id="{47732D6B-A333-43C8-8706-3DABE9470A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FC4CAF6-8990-4C5C-89A6-5C945789FB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5">
                                            <p:graphicEl>
                                              <a:dgm id="{6FC4CAF6-8990-4C5C-89A6-5C945789FB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5">
                                            <p:graphicEl>
                                              <a:dgm id="{6FC4CAF6-8990-4C5C-89A6-5C945789FB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87F266D-9E62-427B-BD80-C4EDD50B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5">
                                            <p:graphicEl>
                                              <a:dgm id="{287F266D-9E62-427B-BD80-C4EDD50B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5">
                                            <p:graphicEl>
                                              <a:dgm id="{287F266D-9E62-427B-BD80-C4EDD50B4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EEC0A3-D950-43C1-8FD2-C6057EFDE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5">
                                            <p:graphicEl>
                                              <a:dgm id="{03EEC0A3-D950-43C1-8FD2-C6057EFDE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5">
                                            <p:graphicEl>
                                              <a:dgm id="{03EEC0A3-D950-43C1-8FD2-C6057EFDE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062F7E-6657-4CE0-8C07-0601C3768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5">
                                            <p:graphicEl>
                                              <a:dgm id="{5A062F7E-6657-4CE0-8C07-0601C3768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5">
                                            <p:graphicEl>
                                              <a:dgm id="{5A062F7E-6657-4CE0-8C07-0601C37689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4906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1999" y="2209800"/>
            <a:ext cx="7464093" cy="990600"/>
          </a:xfrm>
        </p:spPr>
        <p:txBody>
          <a:bodyPr anchor="t"/>
          <a:lstStyle/>
          <a:p>
            <a:pPr marL="0" indent="0">
              <a:spcAft>
                <a:spcPts val="1800"/>
              </a:spcAft>
              <a:buClr>
                <a:schemeClr val="accent6"/>
              </a:buClr>
              <a:buNone/>
            </a:pPr>
            <a:r>
              <a:rPr lang="en-US" dirty="0" smtClean="0"/>
              <a:t>We have 2 main occupational accident programs for Non-Subscribers: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38200" y="1143000"/>
            <a:ext cx="6583680" cy="685800"/>
            <a:chOff x="361067" y="238048"/>
            <a:chExt cx="6445758" cy="476402"/>
          </a:xfrm>
        </p:grpSpPr>
        <p:sp>
          <p:nvSpPr>
            <p:cNvPr id="21" name="Rectangle 20"/>
            <p:cNvSpPr/>
            <p:nvPr/>
          </p:nvSpPr>
          <p:spPr>
            <a:xfrm>
              <a:off x="361067" y="238048"/>
              <a:ext cx="6445758" cy="47640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361067" y="238048"/>
              <a:ext cx="6445758" cy="4764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144" tIns="63500" rIns="63500" bIns="63500" numCol="1" spcCol="1270" anchor="ctr" anchorCtr="0">
              <a:noAutofit/>
            </a:bodyPr>
            <a:lstStyle/>
            <a:p>
              <a:pPr lvl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/>
                <a:t>Occupational Accident</a:t>
              </a:r>
              <a:endParaRPr lang="en-US" sz="2800" kern="1200" dirty="0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29000"/>
            <a:ext cx="3577893" cy="238315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62000" y="3313599"/>
            <a:ext cx="359664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342900">
              <a:spcAft>
                <a:spcPts val="1800"/>
              </a:spcAft>
              <a:buClr>
                <a:schemeClr val="accent6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Traditional Accident Plans for accident medical, AD&amp;D, and short term disability</a:t>
            </a:r>
          </a:p>
          <a:p>
            <a:pPr lvl="1" indent="-342900">
              <a:spcAft>
                <a:spcPts val="1800"/>
              </a:spcAft>
              <a:buClr>
                <a:schemeClr val="accent6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Employer Indemnity Protection with Mediation &amp; Binding Arbitration</a:t>
            </a:r>
            <a:endParaRPr lang="en-US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2340152"/>
      </p:ext>
    </p:extLst>
  </p:cSld>
  <p:clrMapOvr>
    <a:masterClrMapping/>
  </p:clrMapOvr>
  <p:transition spd="slow" advTm="6211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p"/>
      <p:bldP spid="2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4906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2000" y="2209800"/>
            <a:ext cx="7696200" cy="3886200"/>
          </a:xfrm>
        </p:spPr>
        <p:txBody>
          <a:bodyPr anchor="t"/>
          <a:lstStyle/>
          <a:p>
            <a:pPr>
              <a:lnSpc>
                <a:spcPct val="250000"/>
              </a:lnSpc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 smtClean="0"/>
              <a:t>Adjudicate all claims in-house</a:t>
            </a:r>
          </a:p>
          <a:p>
            <a:pPr>
              <a:lnSpc>
                <a:spcPct val="250000"/>
              </a:lnSpc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 smtClean="0"/>
              <a:t>Offer self-funded group health programs</a:t>
            </a:r>
          </a:p>
          <a:p>
            <a:pPr>
              <a:lnSpc>
                <a:spcPct val="250000"/>
              </a:lnSpc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 smtClean="0"/>
              <a:t>Stop Loss coverage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38200" y="1143000"/>
            <a:ext cx="6583680" cy="685800"/>
            <a:chOff x="702443" y="952423"/>
            <a:chExt cx="6104382" cy="476402"/>
          </a:xfrm>
        </p:grpSpPr>
        <p:sp>
          <p:nvSpPr>
            <p:cNvPr id="9" name="Rectangle 8"/>
            <p:cNvSpPr/>
            <p:nvPr/>
          </p:nvSpPr>
          <p:spPr>
            <a:xfrm>
              <a:off x="702443" y="952423"/>
              <a:ext cx="6104382" cy="47640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058403"/>
                <a:satOff val="21019"/>
                <a:lumOff val="-2059"/>
                <a:alphaOff val="0"/>
              </a:schemeClr>
            </a:fillRef>
            <a:effectRef idx="0">
              <a:schemeClr val="accent5">
                <a:hueOff val="-3058403"/>
                <a:satOff val="21019"/>
                <a:lumOff val="-205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702443" y="952423"/>
              <a:ext cx="6104382" cy="4764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144" tIns="63500" rIns="63500" bIns="63500" numCol="1" spcCol="1270" anchor="ctr" anchorCtr="0">
              <a:noAutofit/>
            </a:bodyPr>
            <a:lstStyle/>
            <a:p>
              <a:pPr lvl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 smtClean="0"/>
                <a:t>Third Party Administrator</a:t>
              </a:r>
              <a:endParaRPr lang="en-US" sz="2500" kern="1200" dirty="0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551548"/>
      </p:ext>
    </p:extLst>
  </p:cSld>
  <p:clrMapOvr>
    <a:masterClrMapping/>
  </p:clrMapOvr>
  <p:transition spd="slow" advTm="5711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p"/>
      <p:bldP spid="7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490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38200" y="1143000"/>
            <a:ext cx="6583680" cy="685800"/>
            <a:chOff x="807218" y="1666798"/>
            <a:chExt cx="5999607" cy="476402"/>
          </a:xfrm>
        </p:grpSpPr>
        <p:sp>
          <p:nvSpPr>
            <p:cNvPr id="9" name="Rectangle 8"/>
            <p:cNvSpPr/>
            <p:nvPr/>
          </p:nvSpPr>
          <p:spPr>
            <a:xfrm>
              <a:off x="807218" y="1666798"/>
              <a:ext cx="5999607" cy="47640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116806"/>
                <a:satOff val="42038"/>
                <a:lumOff val="-4118"/>
                <a:alphaOff val="0"/>
              </a:schemeClr>
            </a:fillRef>
            <a:effectRef idx="0">
              <a:schemeClr val="accent5">
                <a:hueOff val="-6116806"/>
                <a:satOff val="42038"/>
                <a:lumOff val="-411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807218" y="1666798"/>
              <a:ext cx="5999607" cy="4764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144" tIns="63500" rIns="63500" bIns="63500" numCol="1" spcCol="1270" anchor="ctr" anchorCtr="0">
              <a:noAutofit/>
            </a:bodyPr>
            <a:lstStyle/>
            <a:p>
              <a:pPr lvl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 smtClean="0"/>
                <a:t>Supplemental Medical</a:t>
              </a:r>
              <a:endParaRPr lang="en-US" sz="2500" kern="1200" dirty="0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608" y="2209800"/>
            <a:ext cx="3090864" cy="84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6" y="4953000"/>
            <a:ext cx="4005568" cy="92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 descr="G:\Users\BethB\logos\Benefit connection logo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640" y="3454971"/>
            <a:ext cx="3860800" cy="111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551548"/>
      </p:ext>
    </p:extLst>
  </p:cSld>
  <p:clrMapOvr>
    <a:masterClrMapping/>
  </p:clrMapOvr>
  <p:transition spd="slow" advTm="6826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24906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62000" y="2209800"/>
            <a:ext cx="7696200" cy="1981200"/>
          </a:xfrm>
        </p:spPr>
        <p:txBody>
          <a:bodyPr anchor="t"/>
          <a:lstStyle/>
          <a:p>
            <a:pPr marL="0" indent="0">
              <a:buClr>
                <a:schemeClr val="accent6"/>
              </a:buClr>
              <a:buNone/>
            </a:pPr>
            <a:r>
              <a:rPr lang="en-US" dirty="0" smtClean="0"/>
              <a:t>Provide accident coverage to colleges &amp; universities to insure their athletes</a:t>
            </a:r>
          </a:p>
          <a:p>
            <a:pPr marL="917575" lvl="1" indent="-273050">
              <a:lnSpc>
                <a:spcPct val="150000"/>
              </a:lnSpc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 smtClean="0"/>
              <a:t>Fully Insured</a:t>
            </a:r>
          </a:p>
          <a:p>
            <a:pPr marL="917575" lvl="1" indent="-273050">
              <a:lnSpc>
                <a:spcPct val="150000"/>
              </a:lnSpc>
              <a:buClr>
                <a:schemeClr val="accent6"/>
              </a:buClr>
              <a:buFont typeface="Wingdings" pitchFamily="2" charset="2"/>
              <a:buChar char="§"/>
            </a:pPr>
            <a:r>
              <a:rPr lang="en-US" dirty="0" smtClean="0"/>
              <a:t>Aggregate Deductible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38200" y="1143000"/>
            <a:ext cx="6583680" cy="685800"/>
            <a:chOff x="702443" y="2381173"/>
            <a:chExt cx="6104382" cy="476402"/>
          </a:xfrm>
        </p:grpSpPr>
        <p:sp>
          <p:nvSpPr>
            <p:cNvPr id="9" name="Rectangle 8"/>
            <p:cNvSpPr/>
            <p:nvPr/>
          </p:nvSpPr>
          <p:spPr>
            <a:xfrm>
              <a:off x="702443" y="2381173"/>
              <a:ext cx="6104382" cy="47640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175209"/>
                <a:satOff val="63057"/>
                <a:lumOff val="-6177"/>
                <a:alphaOff val="0"/>
              </a:schemeClr>
            </a:fillRef>
            <a:effectRef idx="0">
              <a:schemeClr val="accent5">
                <a:hueOff val="-9175209"/>
                <a:satOff val="63057"/>
                <a:lumOff val="-617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702443" y="2381173"/>
              <a:ext cx="6104382" cy="4764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78144" tIns="63500" rIns="63500" bIns="63500" numCol="1" spcCol="1270" anchor="ctr" anchorCtr="0">
              <a:noAutofit/>
            </a:bodyPr>
            <a:lstStyle/>
            <a:p>
              <a:pPr lvl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 dirty="0" smtClean="0"/>
                <a:t>Intercollegiate Sports Insurance</a:t>
              </a:r>
              <a:endParaRPr lang="en-US" sz="2500" kern="1200" dirty="0"/>
            </a:p>
          </p:txBody>
        </p:sp>
      </p:grpSp>
      <p:pic>
        <p:nvPicPr>
          <p:cNvPr id="4099" name="Picture 3" descr="H:\Marketing Information\College Sports Accident Program\football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 r="38797"/>
          <a:stretch/>
        </p:blipFill>
        <p:spPr bwMode="auto">
          <a:xfrm>
            <a:off x="5905500" y="4419852"/>
            <a:ext cx="1133475" cy="16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:\Marketing Information\College Sports Accident Program\soccer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419600"/>
            <a:ext cx="1133475" cy="170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:\Marketing Information\College Sports Accident Program\swimming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6" t="-565" r="28216" b="565"/>
          <a:stretch/>
        </p:blipFill>
        <p:spPr bwMode="auto">
          <a:xfrm>
            <a:off x="4648200" y="4419852"/>
            <a:ext cx="1133475" cy="1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:\Marketing Information\College Sports Accident Program\baseball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b="22628"/>
          <a:stretch/>
        </p:blipFill>
        <p:spPr bwMode="auto">
          <a:xfrm>
            <a:off x="3445867" y="4419852"/>
            <a:ext cx="1126133" cy="16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:\Marketing Information\College Sports Accident Program\basketball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3" t="-590" r="17151" b="30781"/>
          <a:stretch/>
        </p:blipFill>
        <p:spPr bwMode="auto">
          <a:xfrm>
            <a:off x="2175269" y="4391024"/>
            <a:ext cx="1177531" cy="170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:\Marketing Information\College Sports Accident Program\hockey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94" y="4391452"/>
            <a:ext cx="1217384" cy="170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551548"/>
      </p:ext>
    </p:extLst>
  </p:cSld>
  <p:clrMapOvr>
    <a:masterClrMapping/>
  </p:clrMapOvr>
  <p:transition spd="slow" advTm="6458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9.6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0.6|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.3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7.1|43.1|16.2|2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7.8|14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9.4|5.4|34.3|1.7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6|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370</TotalTime>
  <Words>207</Words>
  <Application>Microsoft Office PowerPoint</Application>
  <PresentationFormat>On-screen Show (4:3)</PresentationFormat>
  <Paragraphs>47</Paragraphs>
  <Slides>11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NewsPrint</vt:lpstr>
      <vt:lpstr>Special Insurance Services, Inc.</vt:lpstr>
      <vt:lpstr>Our History</vt:lpstr>
      <vt:lpstr>Who we are!</vt:lpstr>
      <vt:lpstr>Over 20 years Experience!</vt:lpstr>
      <vt:lpstr>Our Areas of Focus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Special Insurance Services, Inc.</vt:lpstr>
    </vt:vector>
  </TitlesOfParts>
  <Company>Windows 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Teresa Hart</dc:creator>
  <cp:lastModifiedBy>Arezou Ghaemmaghami</cp:lastModifiedBy>
  <cp:revision>36</cp:revision>
  <dcterms:created xsi:type="dcterms:W3CDTF">2013-09-09T14:48:13Z</dcterms:created>
  <dcterms:modified xsi:type="dcterms:W3CDTF">2013-09-27T22:05:57Z</dcterms:modified>
</cp:coreProperties>
</file>